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2"/>
    <p:sldId id="257" r:id="rId3"/>
    <p:sldId id="258" r:id="rId4"/>
    <p:sldId id="331" r:id="rId5"/>
    <p:sldId id="389" r:id="rId6"/>
    <p:sldId id="322" r:id="rId7"/>
    <p:sldId id="335" r:id="rId8"/>
    <p:sldId id="316" r:id="rId9"/>
    <p:sldId id="310" r:id="rId10"/>
    <p:sldId id="264" r:id="rId11"/>
    <p:sldId id="332" r:id="rId12"/>
    <p:sldId id="337" r:id="rId13"/>
    <p:sldId id="338" r:id="rId14"/>
    <p:sldId id="334" r:id="rId15"/>
    <p:sldId id="340" r:id="rId16"/>
    <p:sldId id="329" r:id="rId17"/>
    <p:sldId id="341" r:id="rId18"/>
    <p:sldId id="342" r:id="rId19"/>
    <p:sldId id="319" r:id="rId20"/>
    <p:sldId id="347" r:id="rId21"/>
    <p:sldId id="349" r:id="rId22"/>
    <p:sldId id="350" r:id="rId23"/>
    <p:sldId id="351" r:id="rId24"/>
    <p:sldId id="382" r:id="rId25"/>
    <p:sldId id="383" r:id="rId26"/>
    <p:sldId id="384" r:id="rId27"/>
    <p:sldId id="385" r:id="rId28"/>
    <p:sldId id="374" r:id="rId29"/>
    <p:sldId id="387" r:id="rId30"/>
    <p:sldId id="376" r:id="rId31"/>
    <p:sldId id="379" r:id="rId32"/>
    <p:sldId id="313" r:id="rId33"/>
    <p:sldId id="314" r:id="rId34"/>
    <p:sldId id="286" r:id="rId35"/>
  </p:sldIdLst>
  <p:sldSz cx="12192000" cy="6858000"/>
  <p:notesSz cx="6858000" cy="9144000"/>
  <p:embeddedFontLst>
    <p:embeddedFont>
      <p:font typeface="丁卯点阵体 7px" pitchFamily="2" charset="-122"/>
      <p:regular r:id="rId37"/>
    </p:embeddedFont>
    <p:embeddedFont>
      <p:font typeface="思源黑体 CN" panose="020B0500000000000000" pitchFamily="34" charset="-128"/>
      <p:regular r:id="rId38"/>
    </p:embeddedFont>
    <p:embeddedFont>
      <p:font typeface="Microsoft YaHei" panose="020B0503020204020204" pitchFamily="34" charset="-122"/>
      <p:regular r:id="rId39"/>
      <p:bold r:id="rId40"/>
    </p:embeddedFont>
    <p:embeddedFont>
      <p:font typeface="Zpix" panose="02000000000000000000" pitchFamily="2" charset="-128"/>
      <p:regular r:id="rId41"/>
    </p:embeddedFont>
    <p:embeddedFont>
      <p:font typeface="等线" panose="02010600030101010101" pitchFamily="2" charset="-122"/>
      <p:regular r:id="rId42"/>
      <p:bold r:id="rId43"/>
    </p:embeddedFont>
    <p:embeddedFont>
      <p:font typeface="Consolas" panose="020B0609020204030204" pitchFamily="49" charset="0"/>
      <p:regular r:id="rId44"/>
      <p:bold r:id="rId45"/>
      <p:italic r:id="rId46"/>
      <p:boldItalic r:id="rId47"/>
    </p:embeddedFont>
    <p:embeddedFont>
      <p:font typeface="Inter V"/>
      <p:regular r:id="rId48"/>
      <p:bold r:id="rId49"/>
    </p:embeddedFont>
    <p:embeddedFont>
      <p:font typeface="JetBrains Mono" panose="02000009000000000000" pitchFamily="49" charset="0"/>
      <p:regular r:id="rId50"/>
      <p:bold r:id="rId51"/>
      <p:italic r:id="rId52"/>
      <p:boldItalic r:id="rId53"/>
    </p:embeddedFont>
    <p:embeddedFont>
      <p:font typeface="Palatino Linotype" panose="02040502050505030304" pitchFamily="18" charset="0"/>
      <p:regular r:id="rId54"/>
      <p:bold r:id="rId55"/>
      <p:italic r:id="rId56"/>
      <p:boldItalic r:id="rId57"/>
    </p:embeddedFont>
    <p:embeddedFont>
      <p:font typeface="Times New Roman Bold" panose="02020803070505020304" pitchFamily="18" charset="0"/>
      <p:bold r:id="rId58"/>
    </p:embeddedFont>
  </p:embeddedFontLst>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DFA"/>
    <a:srgbClr val="F0E0F5"/>
    <a:srgbClr val="FEE2E7"/>
    <a:srgbClr val="431A50"/>
    <a:srgbClr val="FFDE9F"/>
    <a:srgbClr val="763568"/>
    <a:srgbClr val="F57F4F"/>
    <a:srgbClr val="FFA400"/>
    <a:srgbClr val="D6EA16"/>
    <a:srgbClr val="B07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72E265-93F9-AC4F-B89B-D14FD86F14CA}" v="1" dt="2025-05-24T01:33:52.71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50" autoAdjust="0"/>
    <p:restoredTop sz="94660"/>
  </p:normalViewPr>
  <p:slideViewPr>
    <p:cSldViewPr snapToGrid="0" showGuides="1">
      <p:cViewPr varScale="1">
        <p:scale>
          <a:sx n="227" d="100"/>
          <a:sy n="227" d="100"/>
        </p:scale>
        <p:origin x="1104" y="184"/>
      </p:cViewPr>
      <p:guideLst>
        <p:guide orient="horz" pos="2160"/>
        <p:guide pos="381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辛晨 杨" userId="bfd03a22a2941c91" providerId="LiveId" clId="{9B72E265-93F9-AC4F-B89B-D14FD86F14CA}"/>
    <pc:docChg chg="undo custSel addSld delSld modSld">
      <pc:chgData name="辛晨 杨" userId="bfd03a22a2941c91" providerId="LiveId" clId="{9B72E265-93F9-AC4F-B89B-D14FD86F14CA}" dt="2025-05-24T02:50:12.443" v="283" actId="20577"/>
      <pc:docMkLst>
        <pc:docMk/>
      </pc:docMkLst>
      <pc:sldChg chg="modSp mod">
        <pc:chgData name="辛晨 杨" userId="bfd03a22a2941c91" providerId="LiveId" clId="{9B72E265-93F9-AC4F-B89B-D14FD86F14CA}" dt="2025-05-24T01:37:21.359" v="253" actId="20577"/>
        <pc:sldMkLst>
          <pc:docMk/>
          <pc:sldMk cId="0" sldId="256"/>
        </pc:sldMkLst>
        <pc:spChg chg="mod">
          <ac:chgData name="辛晨 杨" userId="bfd03a22a2941c91" providerId="LiveId" clId="{9B72E265-93F9-AC4F-B89B-D14FD86F14CA}" dt="2025-05-24T01:37:21.359" v="253" actId="20577"/>
          <ac:spMkLst>
            <pc:docMk/>
            <pc:sldMk cId="0" sldId="256"/>
            <ac:spMk id="23" creationId="{00000000-0000-0000-0000-000000000000}"/>
          </ac:spMkLst>
        </pc:spChg>
      </pc:sldChg>
      <pc:sldChg chg="modSp mod">
        <pc:chgData name="辛晨 杨" userId="bfd03a22a2941c91" providerId="LiveId" clId="{9B72E265-93F9-AC4F-B89B-D14FD86F14CA}" dt="2025-05-24T01:34:22.267" v="218" actId="20577"/>
        <pc:sldMkLst>
          <pc:docMk/>
          <pc:sldMk cId="0" sldId="258"/>
        </pc:sldMkLst>
        <pc:spChg chg="mod">
          <ac:chgData name="辛晨 杨" userId="bfd03a22a2941c91" providerId="LiveId" clId="{9B72E265-93F9-AC4F-B89B-D14FD86F14CA}" dt="2025-05-24T01:34:22.267" v="218" actId="20577"/>
          <ac:spMkLst>
            <pc:docMk/>
            <pc:sldMk cId="0" sldId="258"/>
            <ac:spMk id="7" creationId="{00000000-0000-0000-0000-000000000000}"/>
          </ac:spMkLst>
        </pc:spChg>
      </pc:sldChg>
      <pc:sldChg chg="modSp mod">
        <pc:chgData name="辛晨 杨" userId="bfd03a22a2941c91" providerId="LiveId" clId="{9B72E265-93F9-AC4F-B89B-D14FD86F14CA}" dt="2025-05-24T01:38:12.845" v="280" actId="255"/>
        <pc:sldMkLst>
          <pc:docMk/>
          <pc:sldMk cId="0" sldId="286"/>
        </pc:sldMkLst>
        <pc:spChg chg="mod">
          <ac:chgData name="辛晨 杨" userId="bfd03a22a2941c91" providerId="LiveId" clId="{9B72E265-93F9-AC4F-B89B-D14FD86F14CA}" dt="2025-05-24T01:38:12.845" v="280" actId="255"/>
          <ac:spMkLst>
            <pc:docMk/>
            <pc:sldMk cId="0" sldId="286"/>
            <ac:spMk id="4" creationId="{00000000-0000-0000-0000-000000000000}"/>
          </ac:spMkLst>
        </pc:spChg>
      </pc:sldChg>
      <pc:sldChg chg="del">
        <pc:chgData name="辛晨 杨" userId="bfd03a22a2941c91" providerId="LiveId" clId="{9B72E265-93F9-AC4F-B89B-D14FD86F14CA}" dt="2025-05-24T01:33:46.413" v="195" actId="2696"/>
        <pc:sldMkLst>
          <pc:docMk/>
          <pc:sldMk cId="0" sldId="310"/>
        </pc:sldMkLst>
      </pc:sldChg>
      <pc:sldChg chg="add">
        <pc:chgData name="辛晨 杨" userId="bfd03a22a2941c91" providerId="LiveId" clId="{9B72E265-93F9-AC4F-B89B-D14FD86F14CA}" dt="2025-05-24T01:33:52.711" v="196"/>
        <pc:sldMkLst>
          <pc:docMk/>
          <pc:sldMk cId="3238509872" sldId="310"/>
        </pc:sldMkLst>
      </pc:sldChg>
      <pc:sldChg chg="del">
        <pc:chgData name="辛晨 杨" userId="bfd03a22a2941c91" providerId="LiveId" clId="{9B72E265-93F9-AC4F-B89B-D14FD86F14CA}" dt="2025-05-24T01:33:46.413" v="195" actId="2696"/>
        <pc:sldMkLst>
          <pc:docMk/>
          <pc:sldMk cId="0" sldId="315"/>
        </pc:sldMkLst>
      </pc:sldChg>
      <pc:sldChg chg="add del">
        <pc:chgData name="辛晨 杨" userId="bfd03a22a2941c91" providerId="LiveId" clId="{9B72E265-93F9-AC4F-B89B-D14FD86F14CA}" dt="2025-05-24T01:34:38.979" v="220" actId="2696"/>
        <pc:sldMkLst>
          <pc:docMk/>
          <pc:sldMk cId="2888843890" sldId="315"/>
        </pc:sldMkLst>
      </pc:sldChg>
      <pc:sldChg chg="del">
        <pc:chgData name="辛晨 杨" userId="bfd03a22a2941c91" providerId="LiveId" clId="{9B72E265-93F9-AC4F-B89B-D14FD86F14CA}" dt="2025-05-24T01:33:46.413" v="195" actId="2696"/>
        <pc:sldMkLst>
          <pc:docMk/>
          <pc:sldMk cId="0" sldId="316"/>
        </pc:sldMkLst>
      </pc:sldChg>
      <pc:sldChg chg="add">
        <pc:chgData name="辛晨 杨" userId="bfd03a22a2941c91" providerId="LiveId" clId="{9B72E265-93F9-AC4F-B89B-D14FD86F14CA}" dt="2025-05-24T01:33:52.711" v="196"/>
        <pc:sldMkLst>
          <pc:docMk/>
          <pc:sldMk cId="3865862427" sldId="316"/>
        </pc:sldMkLst>
      </pc:sldChg>
      <pc:sldChg chg="del">
        <pc:chgData name="辛晨 杨" userId="bfd03a22a2941c91" providerId="LiveId" clId="{9B72E265-93F9-AC4F-B89B-D14FD86F14CA}" dt="2025-05-24T01:33:46.413" v="195" actId="2696"/>
        <pc:sldMkLst>
          <pc:docMk/>
          <pc:sldMk cId="0" sldId="322"/>
        </pc:sldMkLst>
      </pc:sldChg>
      <pc:sldChg chg="add">
        <pc:chgData name="辛晨 杨" userId="bfd03a22a2941c91" providerId="LiveId" clId="{9B72E265-93F9-AC4F-B89B-D14FD86F14CA}" dt="2025-05-24T01:33:52.711" v="196"/>
        <pc:sldMkLst>
          <pc:docMk/>
          <pc:sldMk cId="4118139540" sldId="322"/>
        </pc:sldMkLst>
      </pc:sldChg>
      <pc:sldChg chg="del">
        <pc:chgData name="辛晨 杨" userId="bfd03a22a2941c91" providerId="LiveId" clId="{9B72E265-93F9-AC4F-B89B-D14FD86F14CA}" dt="2025-05-23T13:30:05.035" v="2" actId="2696"/>
        <pc:sldMkLst>
          <pc:docMk/>
          <pc:sldMk cId="0" sldId="326"/>
        </pc:sldMkLst>
      </pc:sldChg>
      <pc:sldChg chg="add">
        <pc:chgData name="辛晨 杨" userId="bfd03a22a2941c91" providerId="LiveId" clId="{9B72E265-93F9-AC4F-B89B-D14FD86F14CA}" dt="2025-05-24T01:33:52.711" v="196"/>
        <pc:sldMkLst>
          <pc:docMk/>
          <pc:sldMk cId="448764947" sldId="335"/>
        </pc:sldMkLst>
      </pc:sldChg>
      <pc:sldChg chg="del">
        <pc:chgData name="辛晨 杨" userId="bfd03a22a2941c91" providerId="LiveId" clId="{9B72E265-93F9-AC4F-B89B-D14FD86F14CA}" dt="2025-05-24T01:33:46.413" v="195" actId="2696"/>
        <pc:sldMkLst>
          <pc:docMk/>
          <pc:sldMk cId="3357845150" sldId="335"/>
        </pc:sldMkLst>
      </pc:sldChg>
      <pc:sldChg chg="del">
        <pc:chgData name="辛晨 杨" userId="bfd03a22a2941c91" providerId="LiveId" clId="{9B72E265-93F9-AC4F-B89B-D14FD86F14CA}" dt="2025-05-24T01:33:46.413" v="195" actId="2696"/>
        <pc:sldMkLst>
          <pc:docMk/>
          <pc:sldMk cId="0" sldId="344"/>
        </pc:sldMkLst>
      </pc:sldChg>
      <pc:sldChg chg="add del">
        <pc:chgData name="辛晨 杨" userId="bfd03a22a2941c91" providerId="LiveId" clId="{9B72E265-93F9-AC4F-B89B-D14FD86F14CA}" dt="2025-05-24T01:34:28.274" v="219" actId="2696"/>
        <pc:sldMkLst>
          <pc:docMk/>
          <pc:sldMk cId="1422944444" sldId="344"/>
        </pc:sldMkLst>
      </pc:sldChg>
      <pc:sldChg chg="del">
        <pc:chgData name="辛晨 杨" userId="bfd03a22a2941c91" providerId="LiveId" clId="{9B72E265-93F9-AC4F-B89B-D14FD86F14CA}" dt="2025-05-24T01:29:23.878" v="22" actId="2696"/>
        <pc:sldMkLst>
          <pc:docMk/>
          <pc:sldMk cId="1037533047" sldId="375"/>
        </pc:sldMkLst>
      </pc:sldChg>
      <pc:sldChg chg="del">
        <pc:chgData name="辛晨 杨" userId="bfd03a22a2941c91" providerId="LiveId" clId="{9B72E265-93F9-AC4F-B89B-D14FD86F14CA}" dt="2025-05-24T01:32:41.614" v="193" actId="2696"/>
        <pc:sldMkLst>
          <pc:docMk/>
          <pc:sldMk cId="3718742812" sldId="377"/>
        </pc:sldMkLst>
      </pc:sldChg>
      <pc:sldChg chg="modSp mod">
        <pc:chgData name="辛晨 杨" userId="bfd03a22a2941c91" providerId="LiveId" clId="{9B72E265-93F9-AC4F-B89B-D14FD86F14CA}" dt="2025-05-24T02:50:12.443" v="283" actId="20577"/>
        <pc:sldMkLst>
          <pc:docMk/>
          <pc:sldMk cId="1037071925" sldId="379"/>
        </pc:sldMkLst>
        <pc:spChg chg="mod">
          <ac:chgData name="辛晨 杨" userId="bfd03a22a2941c91" providerId="LiveId" clId="{9B72E265-93F9-AC4F-B89B-D14FD86F14CA}" dt="2025-05-24T02:50:12.443" v="283" actId="20577"/>
          <ac:spMkLst>
            <pc:docMk/>
            <pc:sldMk cId="1037071925" sldId="379"/>
            <ac:spMk id="4" creationId="{00000000-0000-0000-0000-000000000000}"/>
          </ac:spMkLst>
        </pc:spChg>
      </pc:sldChg>
      <pc:sldChg chg="del">
        <pc:chgData name="辛晨 杨" userId="bfd03a22a2941c91" providerId="LiveId" clId="{9B72E265-93F9-AC4F-B89B-D14FD86F14CA}" dt="2025-05-23T13:29:30.027" v="0" actId="2696"/>
        <pc:sldMkLst>
          <pc:docMk/>
          <pc:sldMk cId="1319224382" sldId="380"/>
        </pc:sldMkLst>
      </pc:sldChg>
      <pc:sldChg chg="del">
        <pc:chgData name="辛晨 杨" userId="bfd03a22a2941c91" providerId="LiveId" clId="{9B72E265-93F9-AC4F-B89B-D14FD86F14CA}" dt="2025-05-23T13:29:33.657" v="1" actId="2696"/>
        <pc:sldMkLst>
          <pc:docMk/>
          <pc:sldMk cId="3974290892" sldId="381"/>
        </pc:sldMkLst>
      </pc:sldChg>
      <pc:sldChg chg="delSp modSp mod">
        <pc:chgData name="辛晨 杨" userId="bfd03a22a2941c91" providerId="LiveId" clId="{9B72E265-93F9-AC4F-B89B-D14FD86F14CA}" dt="2025-05-24T01:31:09.048" v="133" actId="1035"/>
        <pc:sldMkLst>
          <pc:docMk/>
          <pc:sldMk cId="1286600650" sldId="385"/>
        </pc:sldMkLst>
        <pc:spChg chg="mod">
          <ac:chgData name="辛晨 杨" userId="bfd03a22a2941c91" providerId="LiveId" clId="{9B72E265-93F9-AC4F-B89B-D14FD86F14CA}" dt="2025-05-24T01:30:54.313" v="84" actId="14100"/>
          <ac:spMkLst>
            <pc:docMk/>
            <pc:sldMk cId="1286600650" sldId="385"/>
            <ac:spMk id="6" creationId="{A0A99590-FE4A-45A3-D6F3-61B3574B08DE}"/>
          </ac:spMkLst>
        </pc:spChg>
        <pc:spChg chg="mod">
          <ac:chgData name="辛晨 杨" userId="bfd03a22a2941c91" providerId="LiveId" clId="{9B72E265-93F9-AC4F-B89B-D14FD86F14CA}" dt="2025-05-23T13:31:07.194" v="20" actId="1076"/>
          <ac:spMkLst>
            <pc:docMk/>
            <pc:sldMk cId="1286600650" sldId="385"/>
            <ac:spMk id="10" creationId="{8E858F04-24BB-1159-4501-B35094010B41}"/>
          </ac:spMkLst>
        </pc:spChg>
        <pc:grpChg chg="mod">
          <ac:chgData name="辛晨 杨" userId="bfd03a22a2941c91" providerId="LiveId" clId="{9B72E265-93F9-AC4F-B89B-D14FD86F14CA}" dt="2025-05-24T01:31:02.557" v="107" actId="1036"/>
          <ac:grpSpMkLst>
            <pc:docMk/>
            <pc:sldMk cId="1286600650" sldId="385"/>
            <ac:grpSpMk id="2" creationId="{00000000-0000-0000-0000-000000000000}"/>
          </ac:grpSpMkLst>
        </pc:grpChg>
        <pc:grpChg chg="mod">
          <ac:chgData name="辛晨 杨" userId="bfd03a22a2941c91" providerId="LiveId" clId="{9B72E265-93F9-AC4F-B89B-D14FD86F14CA}" dt="2025-05-24T01:31:09.048" v="133" actId="1035"/>
          <ac:grpSpMkLst>
            <pc:docMk/>
            <pc:sldMk cId="1286600650" sldId="385"/>
            <ac:grpSpMk id="5" creationId="{CB7B5F80-AF66-BEBE-4A69-E1D9598A3F55}"/>
          </ac:grpSpMkLst>
        </pc:grpChg>
        <pc:grpChg chg="del mod">
          <ac:chgData name="辛晨 杨" userId="bfd03a22a2941c91" providerId="LiveId" clId="{9B72E265-93F9-AC4F-B89B-D14FD86F14CA}" dt="2025-05-24T01:30:21.550" v="25" actId="21"/>
          <ac:grpSpMkLst>
            <pc:docMk/>
            <pc:sldMk cId="1286600650" sldId="385"/>
            <ac:grpSpMk id="8" creationId="{669DB1AE-4821-9A95-C2C6-5C428C8E434B}"/>
          </ac:grpSpMkLst>
        </pc:grpChg>
      </pc:sldChg>
      <pc:sldChg chg="modSp mod">
        <pc:chgData name="辛晨 杨" userId="bfd03a22a2941c91" providerId="LiveId" clId="{9B72E265-93F9-AC4F-B89B-D14FD86F14CA}" dt="2025-05-24T01:32:22.237" v="192" actId="20577"/>
        <pc:sldMkLst>
          <pc:docMk/>
          <pc:sldMk cId="1232804066" sldId="387"/>
        </pc:sldMkLst>
        <pc:spChg chg="mod">
          <ac:chgData name="辛晨 杨" userId="bfd03a22a2941c91" providerId="LiveId" clId="{9B72E265-93F9-AC4F-B89B-D14FD86F14CA}" dt="2025-05-24T01:32:22.237" v="192" actId="20577"/>
          <ac:spMkLst>
            <pc:docMk/>
            <pc:sldMk cId="1232804066" sldId="387"/>
            <ac:spMk id="4" creationId="{00000000-0000-0000-0000-000000000000}"/>
          </ac:spMkLst>
        </pc:spChg>
      </pc:sldChg>
      <pc:sldChg chg="del">
        <pc:chgData name="辛晨 杨" userId="bfd03a22a2941c91" providerId="LiveId" clId="{9B72E265-93F9-AC4F-B89B-D14FD86F14CA}" dt="2025-05-24T01:29:36.913" v="23" actId="2696"/>
        <pc:sldMkLst>
          <pc:docMk/>
          <pc:sldMk cId="3265084719" sldId="388"/>
        </pc:sldMkLst>
      </pc:sldChg>
    </pc:docChg>
  </pc:docChgLst>
  <pc:docChgLst>
    <pc:chgData name="辛晨 杨" userId="bfd03a22a2941c91" providerId="LiveId" clId="{0C8D55BC-3217-4837-84CD-694AAEAD741C}"/>
    <pc:docChg chg="undo custSel delSld modSld">
      <pc:chgData name="辛晨 杨" userId="bfd03a22a2941c91" providerId="LiveId" clId="{0C8D55BC-3217-4837-84CD-694AAEAD741C}" dt="2025-05-21T02:35:55.155" v="129" actId="14100"/>
      <pc:docMkLst>
        <pc:docMk/>
      </pc:docMkLst>
      <pc:sldChg chg="modSp mod">
        <pc:chgData name="辛晨 杨" userId="bfd03a22a2941c91" providerId="LiveId" clId="{0C8D55BC-3217-4837-84CD-694AAEAD741C}" dt="2025-05-21T02:16:42.123" v="35" actId="20577"/>
        <pc:sldMkLst>
          <pc:docMk/>
          <pc:sldMk cId="0" sldId="256"/>
        </pc:sldMkLst>
        <pc:spChg chg="mod">
          <ac:chgData name="辛晨 杨" userId="bfd03a22a2941c91" providerId="LiveId" clId="{0C8D55BC-3217-4837-84CD-694AAEAD741C}" dt="2025-05-21T02:16:42.123" v="35" actId="20577"/>
          <ac:spMkLst>
            <pc:docMk/>
            <pc:sldMk cId="0" sldId="256"/>
            <ac:spMk id="23" creationId="{00000000-0000-0000-0000-000000000000}"/>
          </ac:spMkLst>
        </pc:spChg>
      </pc:sldChg>
      <pc:sldChg chg="modSp mod">
        <pc:chgData name="辛晨 杨" userId="bfd03a22a2941c91" providerId="LiveId" clId="{0C8D55BC-3217-4837-84CD-694AAEAD741C}" dt="2025-05-21T02:35:55.155" v="129" actId="14100"/>
        <pc:sldMkLst>
          <pc:docMk/>
          <pc:sldMk cId="3357845150" sldId="335"/>
        </pc:sldMkLst>
      </pc:sldChg>
      <pc:sldChg chg="modSp mod">
        <pc:chgData name="辛晨 杨" userId="bfd03a22a2941c91" providerId="LiveId" clId="{0C8D55BC-3217-4837-84CD-694AAEAD741C}" dt="2025-05-21T02:32:43.252" v="87" actId="20577"/>
        <pc:sldMkLst>
          <pc:docMk/>
          <pc:sldMk cId="262428842" sldId="376"/>
        </pc:sldMkLst>
        <pc:spChg chg="mod">
          <ac:chgData name="辛晨 杨" userId="bfd03a22a2941c91" providerId="LiveId" clId="{0C8D55BC-3217-4837-84CD-694AAEAD741C}" dt="2025-05-21T02:32:43.252" v="87" actId="20577"/>
          <ac:spMkLst>
            <pc:docMk/>
            <pc:sldMk cId="262428842" sldId="376"/>
            <ac:spMk id="4" creationId="{00000000-0000-0000-0000-000000000000}"/>
          </ac:spMkLst>
        </pc:spChg>
      </pc:sldChg>
      <pc:sldChg chg="modSp mod">
        <pc:chgData name="辛晨 杨" userId="bfd03a22a2941c91" providerId="LiveId" clId="{0C8D55BC-3217-4837-84CD-694AAEAD741C}" dt="2025-05-21T02:32:56.211" v="90" actId="20577"/>
        <pc:sldMkLst>
          <pc:docMk/>
          <pc:sldMk cId="3718742812" sldId="377"/>
        </pc:sldMkLst>
      </pc:sldChg>
      <pc:sldChg chg="del">
        <pc:chgData name="辛晨 杨" userId="bfd03a22a2941c91" providerId="LiveId" clId="{0C8D55BC-3217-4837-84CD-694AAEAD741C}" dt="2025-05-21T02:33:10.437" v="91" actId="47"/>
        <pc:sldMkLst>
          <pc:docMk/>
          <pc:sldMk cId="4205369742" sldId="378"/>
        </pc:sldMkLst>
      </pc:sldChg>
      <pc:sldChg chg="modSp mod">
        <pc:chgData name="辛晨 杨" userId="bfd03a22a2941c91" providerId="LiveId" clId="{0C8D55BC-3217-4837-84CD-694AAEAD741C}" dt="2025-05-21T02:33:38.796" v="114" actId="20577"/>
        <pc:sldMkLst>
          <pc:docMk/>
          <pc:sldMk cId="1037071925" sldId="379"/>
        </pc:sldMkLst>
        <pc:spChg chg="mod">
          <ac:chgData name="辛晨 杨" userId="bfd03a22a2941c91" providerId="LiveId" clId="{0C8D55BC-3217-4837-84CD-694AAEAD741C}" dt="2025-05-21T02:33:38.796" v="114" actId="20577"/>
          <ac:spMkLst>
            <pc:docMk/>
            <pc:sldMk cId="1037071925" sldId="379"/>
            <ac:spMk id="4" creationId="{00000000-0000-0000-0000-000000000000}"/>
          </ac:spMkLst>
        </pc:spChg>
      </pc:sldChg>
      <pc:sldChg chg="modSp mod">
        <pc:chgData name="辛晨 杨" userId="bfd03a22a2941c91" providerId="LiveId" clId="{0C8D55BC-3217-4837-84CD-694AAEAD741C}" dt="2025-05-21T02:34:36.572" v="125" actId="20577"/>
        <pc:sldMkLst>
          <pc:docMk/>
          <pc:sldMk cId="3974290892" sldId="381"/>
        </pc:sldMkLst>
      </pc:sldChg>
      <pc:sldChg chg="modSp mod">
        <pc:chgData name="辛晨 杨" userId="bfd03a22a2941c91" providerId="LiveId" clId="{0C8D55BC-3217-4837-84CD-694AAEAD741C}" dt="2025-05-21T02:30:08.624" v="37" actId="1076"/>
        <pc:sldMkLst>
          <pc:docMk/>
          <pc:sldMk cId="2994506884" sldId="382"/>
        </pc:sldMkLst>
        <pc:grpChg chg="mod">
          <ac:chgData name="辛晨 杨" userId="bfd03a22a2941c91" providerId="LiveId" clId="{0C8D55BC-3217-4837-84CD-694AAEAD741C}" dt="2025-05-21T02:30:08.624" v="37" actId="1076"/>
          <ac:grpSpMkLst>
            <pc:docMk/>
            <pc:sldMk cId="2994506884" sldId="382"/>
            <ac:grpSpMk id="8" creationId="{669DB1AE-4821-9A95-C2C6-5C428C8E434B}"/>
          </ac:grpSpMkLst>
        </pc:grpChg>
      </pc:sldChg>
      <pc:sldChg chg="modSp mod">
        <pc:chgData name="辛晨 杨" userId="bfd03a22a2941c91" providerId="LiveId" clId="{0C8D55BC-3217-4837-84CD-694AAEAD741C}" dt="2025-05-21T02:32:02.813" v="81" actId="20577"/>
        <pc:sldMkLst>
          <pc:docMk/>
          <pc:sldMk cId="1232804066" sldId="387"/>
        </pc:sldMkLst>
        <pc:spChg chg="mod">
          <ac:chgData name="辛晨 杨" userId="bfd03a22a2941c91" providerId="LiveId" clId="{0C8D55BC-3217-4837-84CD-694AAEAD741C}" dt="2025-05-21T02:32:02.813" v="81" actId="20577"/>
          <ac:spMkLst>
            <pc:docMk/>
            <pc:sldMk cId="1232804066" sldId="387"/>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dministrator\Downloads\Telegram%20Desktop\cmp_clang_o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t>性能比较</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cmp_clang_o2!$E$1</c:f>
              <c:strCache>
                <c:ptCount val="1"/>
                <c:pt idx="0">
                  <c:v>clang-O2</c:v>
                </c:pt>
              </c:strCache>
            </c:strRef>
          </c:tx>
          <c:spPr>
            <a:solidFill>
              <a:schemeClr val="accent1"/>
            </a:solidFill>
            <a:ln>
              <a:noFill/>
            </a:ln>
            <a:effectLst/>
          </c:spPr>
          <c:invertIfNegative val="0"/>
          <c:cat>
            <c:strRef>
              <c:f>cmp_clang_o2!$A$2:$A$18</c:f>
              <c:strCache>
                <c:ptCount val="17"/>
                <c:pt idx="0">
                  <c:v>00_bitset1</c:v>
                </c:pt>
                <c:pt idx="1">
                  <c:v>00_bitset2</c:v>
                </c:pt>
                <c:pt idx="2">
                  <c:v>00_bitset3</c:v>
                </c:pt>
                <c:pt idx="3">
                  <c:v>02_mv1</c:v>
                </c:pt>
                <c:pt idx="4">
                  <c:v>02_mv2</c:v>
                </c:pt>
                <c:pt idx="5">
                  <c:v>02_mv3</c:v>
                </c:pt>
                <c:pt idx="6">
                  <c:v>03_sort1</c:v>
                </c:pt>
                <c:pt idx="7">
                  <c:v>03_sort2</c:v>
                </c:pt>
                <c:pt idx="8">
                  <c:v>03_sort3</c:v>
                </c:pt>
                <c:pt idx="9">
                  <c:v>04_spmv1</c:v>
                </c:pt>
                <c:pt idx="10">
                  <c:v>04_spmv2</c:v>
                </c:pt>
                <c:pt idx="11">
                  <c:v>04_spmv3</c:v>
                </c:pt>
                <c:pt idx="12">
                  <c:v>median0</c:v>
                </c:pt>
                <c:pt idx="13">
                  <c:v>median1</c:v>
                </c:pt>
                <c:pt idx="14">
                  <c:v>median2</c:v>
                </c:pt>
                <c:pt idx="15">
                  <c:v>shuffle1</c:v>
                </c:pt>
                <c:pt idx="16">
                  <c:v>shuffle2</c:v>
                </c:pt>
              </c:strCache>
            </c:strRef>
          </c:cat>
          <c:val>
            <c:numRef>
              <c:f>cmp_clang_o2!$E$2:$E$18</c:f>
              <c:numCache>
                <c:formatCode>General</c:formatCode>
                <c:ptCount val="1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numCache>
            </c:numRef>
          </c:val>
          <c:extLst>
            <c:ext xmlns:c16="http://schemas.microsoft.com/office/drawing/2014/chart" uri="{C3380CC4-5D6E-409C-BE32-E72D297353CC}">
              <c16:uniqueId val="{00000000-6D55-451A-91B8-E59D786F1B4E}"/>
            </c:ext>
          </c:extLst>
        </c:ser>
        <c:ser>
          <c:idx val="1"/>
          <c:order val="1"/>
          <c:tx>
            <c:strRef>
              <c:f>cmp_clang_o2!$F$1</c:f>
              <c:strCache>
                <c:ptCount val="1"/>
                <c:pt idx="0">
                  <c:v>gcc-O2</c:v>
                </c:pt>
              </c:strCache>
            </c:strRef>
          </c:tx>
          <c:spPr>
            <a:solidFill>
              <a:schemeClr val="accent2"/>
            </a:solidFill>
            <a:ln>
              <a:noFill/>
            </a:ln>
            <a:effectLst/>
          </c:spPr>
          <c:invertIfNegative val="0"/>
          <c:cat>
            <c:strRef>
              <c:f>cmp_clang_o2!$A$2:$A$18</c:f>
              <c:strCache>
                <c:ptCount val="17"/>
                <c:pt idx="0">
                  <c:v>00_bitset1</c:v>
                </c:pt>
                <c:pt idx="1">
                  <c:v>00_bitset2</c:v>
                </c:pt>
                <c:pt idx="2">
                  <c:v>00_bitset3</c:v>
                </c:pt>
                <c:pt idx="3">
                  <c:v>02_mv1</c:v>
                </c:pt>
                <c:pt idx="4">
                  <c:v>02_mv2</c:v>
                </c:pt>
                <c:pt idx="5">
                  <c:v>02_mv3</c:v>
                </c:pt>
                <c:pt idx="6">
                  <c:v>03_sort1</c:v>
                </c:pt>
                <c:pt idx="7">
                  <c:v>03_sort2</c:v>
                </c:pt>
                <c:pt idx="8">
                  <c:v>03_sort3</c:v>
                </c:pt>
                <c:pt idx="9">
                  <c:v>04_spmv1</c:v>
                </c:pt>
                <c:pt idx="10">
                  <c:v>04_spmv2</c:v>
                </c:pt>
                <c:pt idx="11">
                  <c:v>04_spmv3</c:v>
                </c:pt>
                <c:pt idx="12">
                  <c:v>median0</c:v>
                </c:pt>
                <c:pt idx="13">
                  <c:v>median1</c:v>
                </c:pt>
                <c:pt idx="14">
                  <c:v>median2</c:v>
                </c:pt>
                <c:pt idx="15">
                  <c:v>shuffle1</c:v>
                </c:pt>
                <c:pt idx="16">
                  <c:v>shuffle2</c:v>
                </c:pt>
              </c:strCache>
            </c:strRef>
          </c:cat>
          <c:val>
            <c:numRef>
              <c:f>cmp_clang_o2!$F$2:$F$18</c:f>
              <c:numCache>
                <c:formatCode>General</c:formatCode>
                <c:ptCount val="17"/>
                <c:pt idx="0">
                  <c:v>0.59498668625470597</c:v>
                </c:pt>
                <c:pt idx="1">
                  <c:v>0.61699645323875296</c:v>
                </c:pt>
                <c:pt idx="2">
                  <c:v>0.611417875526439</c:v>
                </c:pt>
                <c:pt idx="3">
                  <c:v>0.97937190082644598</c:v>
                </c:pt>
                <c:pt idx="4">
                  <c:v>0.80650087260034897</c:v>
                </c:pt>
                <c:pt idx="5">
                  <c:v>1.0145224171539999</c:v>
                </c:pt>
                <c:pt idx="6">
                  <c:v>0.85265598650927499</c:v>
                </c:pt>
                <c:pt idx="7">
                  <c:v>0.83601152618052499</c:v>
                </c:pt>
                <c:pt idx="8">
                  <c:v>0.836970764990285</c:v>
                </c:pt>
                <c:pt idx="9">
                  <c:v>0.88511373452346698</c:v>
                </c:pt>
                <c:pt idx="10">
                  <c:v>0.95698184095178496</c:v>
                </c:pt>
                <c:pt idx="11">
                  <c:v>0.73355758165884799</c:v>
                </c:pt>
                <c:pt idx="12">
                  <c:v>0.50001598414372905</c:v>
                </c:pt>
                <c:pt idx="13">
                  <c:v>0.8125</c:v>
                </c:pt>
                <c:pt idx="14">
                  <c:v>0.55378907176909598</c:v>
                </c:pt>
                <c:pt idx="15">
                  <c:v>0.93203194321206695</c:v>
                </c:pt>
                <c:pt idx="16">
                  <c:v>0.98512059440626698</c:v>
                </c:pt>
              </c:numCache>
            </c:numRef>
          </c:val>
          <c:extLst>
            <c:ext xmlns:c16="http://schemas.microsoft.com/office/drawing/2014/chart" uri="{C3380CC4-5D6E-409C-BE32-E72D297353CC}">
              <c16:uniqueId val="{00000001-6D55-451A-91B8-E59D786F1B4E}"/>
            </c:ext>
          </c:extLst>
        </c:ser>
        <c:ser>
          <c:idx val="2"/>
          <c:order val="2"/>
          <c:tx>
            <c:strRef>
              <c:f>cmp_clang_o2!$G$1</c:f>
              <c:strCache>
                <c:ptCount val="1"/>
                <c:pt idx="0">
                  <c:v>our</c:v>
                </c:pt>
              </c:strCache>
            </c:strRef>
          </c:tx>
          <c:spPr>
            <a:solidFill>
              <a:schemeClr val="accent3"/>
            </a:solidFill>
            <a:ln>
              <a:noFill/>
            </a:ln>
            <a:effectLst/>
          </c:spPr>
          <c:invertIfNegative val="0"/>
          <c:cat>
            <c:strRef>
              <c:f>cmp_clang_o2!$A$2:$A$18</c:f>
              <c:strCache>
                <c:ptCount val="17"/>
                <c:pt idx="0">
                  <c:v>00_bitset1</c:v>
                </c:pt>
                <c:pt idx="1">
                  <c:v>00_bitset2</c:v>
                </c:pt>
                <c:pt idx="2">
                  <c:v>00_bitset3</c:v>
                </c:pt>
                <c:pt idx="3">
                  <c:v>02_mv1</c:v>
                </c:pt>
                <c:pt idx="4">
                  <c:v>02_mv2</c:v>
                </c:pt>
                <c:pt idx="5">
                  <c:v>02_mv3</c:v>
                </c:pt>
                <c:pt idx="6">
                  <c:v>03_sort1</c:v>
                </c:pt>
                <c:pt idx="7">
                  <c:v>03_sort2</c:v>
                </c:pt>
                <c:pt idx="8">
                  <c:v>03_sort3</c:v>
                </c:pt>
                <c:pt idx="9">
                  <c:v>04_spmv1</c:v>
                </c:pt>
                <c:pt idx="10">
                  <c:v>04_spmv2</c:v>
                </c:pt>
                <c:pt idx="11">
                  <c:v>04_spmv3</c:v>
                </c:pt>
                <c:pt idx="12">
                  <c:v>median0</c:v>
                </c:pt>
                <c:pt idx="13">
                  <c:v>median1</c:v>
                </c:pt>
                <c:pt idx="14">
                  <c:v>median2</c:v>
                </c:pt>
                <c:pt idx="15">
                  <c:v>shuffle1</c:v>
                </c:pt>
                <c:pt idx="16">
                  <c:v>shuffle2</c:v>
                </c:pt>
              </c:strCache>
            </c:strRef>
          </c:cat>
          <c:val>
            <c:numRef>
              <c:f>cmp_clang_o2!$G$2:$G$18</c:f>
              <c:numCache>
                <c:formatCode>General</c:formatCode>
                <c:ptCount val="17"/>
                <c:pt idx="0">
                  <c:v>1.8319000000000001</c:v>
                </c:pt>
                <c:pt idx="1">
                  <c:v>1.7168000000000001</c:v>
                </c:pt>
                <c:pt idx="2">
                  <c:v>1.7989999999999999</c:v>
                </c:pt>
                <c:pt idx="3">
                  <c:v>3.3853</c:v>
                </c:pt>
                <c:pt idx="4">
                  <c:v>2.1673</c:v>
                </c:pt>
                <c:pt idx="5">
                  <c:v>3.3559000000000001</c:v>
                </c:pt>
                <c:pt idx="6">
                  <c:v>1.5625</c:v>
                </c:pt>
                <c:pt idx="7">
                  <c:v>2.8102</c:v>
                </c:pt>
                <c:pt idx="8">
                  <c:v>2.8439000000000001</c:v>
                </c:pt>
                <c:pt idx="9">
                  <c:v>1.2275</c:v>
                </c:pt>
                <c:pt idx="10">
                  <c:v>1.167</c:v>
                </c:pt>
                <c:pt idx="11">
                  <c:v>1.1652</c:v>
                </c:pt>
                <c:pt idx="12">
                  <c:v>1.4652000000000001</c:v>
                </c:pt>
                <c:pt idx="13">
                  <c:v>1.0490999999999999</c:v>
                </c:pt>
                <c:pt idx="14">
                  <c:v>1.3389</c:v>
                </c:pt>
                <c:pt idx="15">
                  <c:v>1.1297999999999999</c:v>
                </c:pt>
                <c:pt idx="16">
                  <c:v>2.3822999999999999</c:v>
                </c:pt>
              </c:numCache>
            </c:numRef>
          </c:val>
          <c:extLst>
            <c:ext xmlns:c16="http://schemas.microsoft.com/office/drawing/2014/chart" uri="{C3380CC4-5D6E-409C-BE32-E72D297353CC}">
              <c16:uniqueId val="{00000002-6D55-451A-91B8-E59D786F1B4E}"/>
            </c:ext>
          </c:extLst>
        </c:ser>
        <c:dLbls>
          <c:showLegendKey val="0"/>
          <c:showVal val="0"/>
          <c:showCatName val="0"/>
          <c:showSerName val="0"/>
          <c:showPercent val="0"/>
          <c:showBubbleSize val="0"/>
        </c:dLbls>
        <c:gapWidth val="219"/>
        <c:overlap val="-27"/>
        <c:axId val="934151264"/>
        <c:axId val="934164576"/>
      </c:barChart>
      <c:catAx>
        <c:axId val="934151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34164576"/>
        <c:crosses val="autoZero"/>
        <c:auto val="1"/>
        <c:lblAlgn val="ctr"/>
        <c:lblOffset val="100"/>
        <c:noMultiLvlLbl val="0"/>
      </c:catAx>
      <c:valAx>
        <c:axId val="934164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t>加速比</a:t>
                </a:r>
              </a:p>
            </c:rich>
          </c:tx>
          <c:layout>
            <c:manualLayout>
              <c:xMode val="edge"/>
              <c:yMode val="edge"/>
              <c:x val="2.6115859449192799E-2"/>
              <c:y val="0.3754440724849509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34151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7EAF9-F4E7-4960-A767-0A7C06189EB5}" type="datetimeFigureOut">
              <a:rPr lang="zh-CN" altLang="en-US" smtClean="0"/>
              <a:t>2025/5/24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B48C9-B493-4676-BA3B-C6163E1CE8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24</a:t>
            </a:fld>
            <a:endParaRPr lang="zh-CN" altLang="en-US"/>
          </a:p>
        </p:txBody>
      </p:sp>
    </p:spTree>
    <p:extLst>
      <p:ext uri="{BB962C8B-B14F-4D97-AF65-F5344CB8AC3E}">
        <p14:creationId xmlns:p14="http://schemas.microsoft.com/office/powerpoint/2010/main" val="201886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25</a:t>
            </a:fld>
            <a:endParaRPr lang="zh-CN" altLang="en-US"/>
          </a:p>
        </p:txBody>
      </p:sp>
    </p:spTree>
    <p:extLst>
      <p:ext uri="{BB962C8B-B14F-4D97-AF65-F5344CB8AC3E}">
        <p14:creationId xmlns:p14="http://schemas.microsoft.com/office/powerpoint/2010/main" val="2045769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26</a:t>
            </a:fld>
            <a:endParaRPr lang="zh-CN" altLang="en-US"/>
          </a:p>
        </p:txBody>
      </p:sp>
    </p:spTree>
    <p:extLst>
      <p:ext uri="{BB962C8B-B14F-4D97-AF65-F5344CB8AC3E}">
        <p14:creationId xmlns:p14="http://schemas.microsoft.com/office/powerpoint/2010/main" val="30641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6</a:t>
            </a:fld>
            <a:endParaRPr lang="zh-CN" altLang="en-US"/>
          </a:p>
        </p:txBody>
      </p:sp>
    </p:spTree>
    <p:extLst>
      <p:ext uri="{BB962C8B-B14F-4D97-AF65-F5344CB8AC3E}">
        <p14:creationId xmlns:p14="http://schemas.microsoft.com/office/powerpoint/2010/main" val="167239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27</a:t>
            </a:fld>
            <a:endParaRPr lang="zh-CN" altLang="en-US"/>
          </a:p>
        </p:txBody>
      </p:sp>
    </p:spTree>
    <p:extLst>
      <p:ext uri="{BB962C8B-B14F-4D97-AF65-F5344CB8AC3E}">
        <p14:creationId xmlns:p14="http://schemas.microsoft.com/office/powerpoint/2010/main" val="3632663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29</a:t>
            </a:fld>
            <a:endParaRPr lang="zh-CN" altLang="en-US"/>
          </a:p>
        </p:txBody>
      </p:sp>
    </p:spTree>
    <p:extLst>
      <p:ext uri="{BB962C8B-B14F-4D97-AF65-F5344CB8AC3E}">
        <p14:creationId xmlns:p14="http://schemas.microsoft.com/office/powerpoint/2010/main" val="756099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30</a:t>
            </a:fld>
            <a:endParaRPr lang="zh-CN" altLang="en-US"/>
          </a:p>
        </p:txBody>
      </p:sp>
    </p:spTree>
    <p:extLst>
      <p:ext uri="{BB962C8B-B14F-4D97-AF65-F5344CB8AC3E}">
        <p14:creationId xmlns:p14="http://schemas.microsoft.com/office/powerpoint/2010/main" val="154991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31</a:t>
            </a:fld>
            <a:endParaRPr lang="zh-CN" altLang="en-US"/>
          </a:p>
        </p:txBody>
      </p:sp>
    </p:spTree>
    <p:extLst>
      <p:ext uri="{BB962C8B-B14F-4D97-AF65-F5344CB8AC3E}">
        <p14:creationId xmlns:p14="http://schemas.microsoft.com/office/powerpoint/2010/main" val="1892694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7</a:t>
            </a:fld>
            <a:endParaRPr lang="zh-CN" altLang="en-US"/>
          </a:p>
        </p:txBody>
      </p:sp>
    </p:spTree>
    <p:extLst>
      <p:ext uri="{BB962C8B-B14F-4D97-AF65-F5344CB8AC3E}">
        <p14:creationId xmlns:p14="http://schemas.microsoft.com/office/powerpoint/2010/main" val="19292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8</a:t>
            </a:fld>
            <a:endParaRPr lang="zh-CN" altLang="en-US"/>
          </a:p>
        </p:txBody>
      </p:sp>
    </p:spTree>
    <p:extLst>
      <p:ext uri="{BB962C8B-B14F-4D97-AF65-F5344CB8AC3E}">
        <p14:creationId xmlns:p14="http://schemas.microsoft.com/office/powerpoint/2010/main" val="24162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9</a:t>
            </a:fld>
            <a:endParaRPr lang="zh-CN" altLang="en-US"/>
          </a:p>
        </p:txBody>
      </p:sp>
    </p:spTree>
    <p:extLst>
      <p:ext uri="{BB962C8B-B14F-4D97-AF65-F5344CB8AC3E}">
        <p14:creationId xmlns:p14="http://schemas.microsoft.com/office/powerpoint/2010/main" val="30293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12</a:t>
            </a:fld>
            <a:endParaRPr lang="zh-CN" altLang="en-US"/>
          </a:p>
        </p:txBody>
      </p:sp>
    </p:spTree>
    <p:extLst>
      <p:ext uri="{BB962C8B-B14F-4D97-AF65-F5344CB8AC3E}">
        <p14:creationId xmlns:p14="http://schemas.microsoft.com/office/powerpoint/2010/main" val="1659699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13</a:t>
            </a:fld>
            <a:endParaRPr lang="zh-CN" altLang="en-US"/>
          </a:p>
        </p:txBody>
      </p:sp>
    </p:spTree>
    <p:extLst>
      <p:ext uri="{BB962C8B-B14F-4D97-AF65-F5344CB8AC3E}">
        <p14:creationId xmlns:p14="http://schemas.microsoft.com/office/powerpoint/2010/main" val="312466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找到被指令的所有操作数都支配的基本块以及指令的所有使用者所在基本块的最近公共祖先，在两者之间寻找循环嵌套深度最浅的基本块插入指令。</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altLang="zh-CN" dirty="0"/>
              <a:t>GCM </a:t>
            </a:r>
            <a:r>
              <a:rPr lang="zh-CN" altLang="en-US" dirty="0"/>
              <a:t>起到了循环不变量外提的效果</a:t>
            </a: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E54B48C9-B493-4676-BA3B-C6163E1CE8CE}"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a:latin typeface="Zpix" panose="02000000000000000000" pitchFamily="2" charset="-122"/>
                <a:ea typeface="Zpix" panose="02000000000000000000" pitchFamily="2" charset="-122"/>
                <a:cs typeface="Zpix" panose="02000000000000000000" pitchFamily="2" charset="-122"/>
              </a:defRPr>
            </a:lvl1pPr>
          </a:lstStyle>
          <a:p>
            <a:r>
              <a:rPr lang="zh-CN" altLang="en-US"/>
              <a:t>单击此处编辑母版标题样式</a:t>
            </a:r>
          </a:p>
        </p:txBody>
      </p:sp>
      <p:sp>
        <p:nvSpPr>
          <p:cNvPr id="3" name="文本占位符 2"/>
          <p:cNvSpPr>
            <a:spLocks noGrp="1"/>
          </p:cNvSpPr>
          <p:nvPr>
            <p:ph type="body" idx="1"/>
          </p:nvPr>
        </p:nvSpPr>
        <p:spPr>
          <a:xfrm>
            <a:off x="831850" y="4772416"/>
            <a:ext cx="10515600" cy="1317234"/>
          </a:xfrm>
        </p:spPr>
        <p:txBody>
          <a:bodyPr>
            <a:normAutofit/>
          </a:bodyPr>
          <a:lstStyle>
            <a:lvl1pPr marL="0" indent="0">
              <a:buNone/>
              <a:defRPr sz="2000">
                <a:solidFill>
                  <a:schemeClr val="tx1">
                    <a:tint val="75000"/>
                  </a:schemeClr>
                </a:solidFill>
                <a:latin typeface="丁卯点阵体 7px" panose="00000500000000000000" pitchFamily="2" charset="-122"/>
                <a:ea typeface="丁卯点阵体 7px"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221055-6F15-40D1-BE00-A66019D54854}" type="datetimeFigureOut">
              <a:rPr lang="zh-CN" altLang="en-US" smtClean="0"/>
              <a:t>2025/5/24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F8DE10-A1FD-4EE3-A970-DC54793AB2C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082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552690"/>
            <a:ext cx="10515600" cy="950434"/>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66378"/>
            <a:ext cx="10515600" cy="43105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21055-6F15-40D1-BE00-A66019D54854}" type="datetimeFigureOut">
              <a:rPr lang="zh-CN" altLang="en-US" smtClean="0"/>
              <a:t>2025/5/24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F8DE10-A1FD-4EE3-A970-DC54793AB2CD}"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483980" y="4935391"/>
            <a:ext cx="3224039" cy="1815882"/>
          </a:xfrm>
          <a:prstGeom prst="rect">
            <a:avLst/>
          </a:prstGeom>
          <a:noFill/>
        </p:spPr>
        <p:txBody>
          <a:bodyPr wrap="square" rtlCol="0">
            <a:spAutoFit/>
          </a:bodyPr>
          <a:lstStyle/>
          <a:p>
            <a:pPr algn="ctr"/>
            <a:r>
              <a:rPr lang="zh-CN" altLang="en-US" sz="2800" dirty="0">
                <a:latin typeface="Microsoft YaHei" panose="020B0503020204020204" pitchFamily="34" charset="-122"/>
                <a:ea typeface="Microsoft YaHei" panose="020B0503020204020204" pitchFamily="34" charset="-122"/>
              </a:rPr>
              <a:t>北京航空航天大学</a:t>
            </a:r>
            <a:br>
              <a:rPr lang="en-US" altLang="zh-CN" sz="2800" dirty="0">
                <a:latin typeface="Microsoft YaHei" panose="020B0503020204020204" pitchFamily="34" charset="-122"/>
                <a:ea typeface="Microsoft YaHei" panose="020B0503020204020204" pitchFamily="34" charset="-122"/>
              </a:rPr>
            </a:br>
            <a:r>
              <a:rPr lang="en-US" altLang="zh-CN" sz="2800" dirty="0">
                <a:latin typeface="Microsoft YaHei" panose="020B0503020204020204" pitchFamily="34" charset="-122"/>
                <a:ea typeface="Microsoft YaHei" panose="020B0503020204020204" pitchFamily="34" charset="-122"/>
              </a:rPr>
              <a:t>NEL</a:t>
            </a:r>
          </a:p>
          <a:p>
            <a:pPr algn="ctr"/>
            <a:r>
              <a:rPr lang="zh-CN" altLang="en-US" sz="2800" dirty="0">
                <a:latin typeface="Microsoft YaHei" panose="020B0503020204020204" pitchFamily="34" charset="-122"/>
                <a:ea typeface="Microsoft YaHei" panose="020B0503020204020204" pitchFamily="34" charset="-122"/>
              </a:rPr>
              <a:t>杨辛晨</a:t>
            </a:r>
            <a:endParaRPr lang="en-US" altLang="zh-CN" sz="2800" dirty="0">
              <a:latin typeface="Microsoft YaHei" panose="020B0503020204020204" pitchFamily="34" charset="-122"/>
              <a:ea typeface="Microsoft YaHei" panose="020B0503020204020204" pitchFamily="34" charset="-122"/>
            </a:endParaRPr>
          </a:p>
          <a:p>
            <a:pPr algn="ctr"/>
            <a:r>
              <a:rPr lang="en-US" altLang="zh-CN" sz="2800" dirty="0">
                <a:latin typeface="Microsoft YaHei" panose="020B0503020204020204" pitchFamily="34" charset="-122"/>
                <a:ea typeface="Microsoft YaHei" panose="020B0503020204020204" pitchFamily="34" charset="-122"/>
              </a:rPr>
              <a:t>2025.5.24</a:t>
            </a:r>
            <a:endParaRPr lang="en-US" sz="2800" dirty="0">
              <a:latin typeface="Microsoft YaHei" panose="020B0503020204020204" pitchFamily="34" charset="-122"/>
              <a:ea typeface="Microsoft YaHei" panose="020B0503020204020204" pitchFamily="34" charset="-122"/>
            </a:endParaRPr>
          </a:p>
        </p:txBody>
      </p:sp>
      <p:sp>
        <p:nvSpPr>
          <p:cNvPr id="27" name="文本框 26"/>
          <p:cNvSpPr txBox="1"/>
          <p:nvPr/>
        </p:nvSpPr>
        <p:spPr>
          <a:xfrm>
            <a:off x="1901895" y="2154070"/>
            <a:ext cx="8947336" cy="1569660"/>
          </a:xfrm>
          <a:prstGeom prst="rect">
            <a:avLst/>
          </a:prstGeom>
          <a:noFill/>
        </p:spPr>
        <p:txBody>
          <a:bodyPr wrap="square">
            <a:spAutoFit/>
          </a:bodyPr>
          <a:lstStyle/>
          <a:p>
            <a:pPr algn="ctr"/>
            <a:r>
              <a:rPr lang="en-US" altLang="zh-CN" sz="9600" dirty="0">
                <a:solidFill>
                  <a:schemeClr val="bg2">
                    <a:lumMod val="25000"/>
                    <a:lumOff val="75000"/>
                  </a:schemeClr>
                </a:solidFill>
                <a:latin typeface="Zpix" panose="02000000000000000000" pitchFamily="2" charset="-122"/>
                <a:ea typeface="Zpix" panose="02000000000000000000" pitchFamily="2" charset="-122"/>
                <a:cs typeface="Zpix" panose="02000000000000000000" pitchFamily="2" charset="-122"/>
              </a:rPr>
              <a:t>NEL-Compiler</a:t>
            </a:r>
            <a:endParaRPr lang="en-US" altLang="zh-CN" sz="9600" dirty="0">
              <a:latin typeface="Zpix" panose="02000000000000000000" pitchFamily="2" charset="-122"/>
              <a:ea typeface="Zpix" panose="02000000000000000000" pitchFamily="2" charset="-122"/>
              <a:cs typeface="Zpix" panose="02000000000000000000"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zh-CN" altLang="en-US" dirty="0"/>
              <a:t>整体架构</a:t>
            </a:r>
          </a:p>
        </p:txBody>
      </p:sp>
      <p:sp>
        <p:nvSpPr>
          <p:cNvPr id="7" name="内容占位符 2"/>
          <p:cNvSpPr>
            <a:spLocks noGrp="1"/>
          </p:cNvSpPr>
          <p:nvPr>
            <p:ph type="body" idx="1"/>
          </p:nvPr>
        </p:nvSpPr>
        <p:spPr/>
        <p:txBody>
          <a:bodyPr>
            <a:normAutofit/>
          </a:bodyPr>
          <a:lstStyle/>
          <a:p>
            <a:r>
              <a:rPr lang="zh-CN" altLang="en-US" sz="1600" dirty="0">
                <a:latin typeface="Zpix" panose="02000000000000000000" pitchFamily="2" charset="-122"/>
                <a:ea typeface="Zpix" panose="02000000000000000000" pitchFamily="2" charset="-122"/>
                <a:cs typeface="Zpix" panose="02000000000000000000" pitchFamily="2" charset="-122"/>
              </a:rPr>
              <a:t>恭喜 </a:t>
            </a:r>
            <a:r>
              <a:rPr lang="en-US" altLang="zh-CN" sz="1600" dirty="0">
                <a:latin typeface="Zpix" panose="02000000000000000000" pitchFamily="2" charset="-122"/>
                <a:ea typeface="Zpix" panose="02000000000000000000" pitchFamily="2" charset="-122"/>
                <a:cs typeface="Zpix" panose="02000000000000000000" pitchFamily="2" charset="-122"/>
              </a:rPr>
              <a:t>LLVM </a:t>
            </a:r>
            <a:r>
              <a:rPr lang="zh-CN" altLang="en-US" sz="1600" dirty="0">
                <a:latin typeface="Zpix" panose="02000000000000000000" pitchFamily="2" charset="-122"/>
                <a:ea typeface="Zpix" panose="02000000000000000000" pitchFamily="2" charset="-122"/>
                <a:cs typeface="Zpix" panose="02000000000000000000" pitchFamily="2" charset="-122"/>
              </a:rPr>
              <a:t>在 </a:t>
            </a:r>
            <a:r>
              <a:rPr lang="en-US" altLang="zh-CN" sz="1600" dirty="0">
                <a:latin typeface="Zpix" panose="02000000000000000000" pitchFamily="2" charset="-122"/>
                <a:ea typeface="Zpix" panose="02000000000000000000" pitchFamily="2" charset="-122"/>
                <a:cs typeface="Zpix" panose="02000000000000000000" pitchFamily="2" charset="-122"/>
              </a:rPr>
              <a:t>LLVM </a:t>
            </a:r>
            <a:r>
              <a:rPr lang="zh-CN" altLang="en-US" sz="1600" dirty="0">
                <a:latin typeface="Zpix" panose="02000000000000000000" pitchFamily="2" charset="-122"/>
                <a:ea typeface="Zpix" panose="02000000000000000000" pitchFamily="2" charset="-122"/>
                <a:cs typeface="Zpix" panose="02000000000000000000" pitchFamily="2" charset="-122"/>
              </a:rPr>
              <a:t>模仿大赛中取得第三</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项目概览</a:t>
            </a:r>
          </a:p>
        </p:txBody>
      </p:sp>
      <p:sp>
        <p:nvSpPr>
          <p:cNvPr id="2" name="文本框 1"/>
          <p:cNvSpPr txBox="1"/>
          <p:nvPr/>
        </p:nvSpPr>
        <p:spPr>
          <a:xfrm>
            <a:off x="838200" y="1656080"/>
            <a:ext cx="3191899" cy="424732"/>
          </a:xfrm>
          <a:prstGeom prst="rect">
            <a:avLst/>
          </a:prstGeom>
          <a:noFill/>
        </p:spPr>
        <p:txBody>
          <a:bodyPr wrap="square" rtlCol="0">
            <a:spAutoFit/>
          </a:bodyPr>
          <a:lstStyle/>
          <a:p>
            <a:pPr>
              <a:lnSpc>
                <a:spcPct val="90000"/>
              </a:lnSpc>
              <a:spcBef>
                <a:spcPct val="0"/>
              </a:spcBef>
            </a:pP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代码量统计</a:t>
            </a:r>
          </a:p>
        </p:txBody>
      </p:sp>
      <p:pic>
        <p:nvPicPr>
          <p:cNvPr id="4" name="图片 3">
            <a:extLst>
              <a:ext uri="{FF2B5EF4-FFF2-40B4-BE49-F238E27FC236}">
                <a16:creationId xmlns:a16="http://schemas.microsoft.com/office/drawing/2014/main" id="{F70BFB82-0320-1E6E-A03A-B1326B1DC68C}"/>
              </a:ext>
            </a:extLst>
          </p:cNvPr>
          <p:cNvPicPr>
            <a:picLocks noChangeAspect="1"/>
          </p:cNvPicPr>
          <p:nvPr/>
        </p:nvPicPr>
        <p:blipFill>
          <a:blip r:embed="rId3"/>
          <a:stretch>
            <a:fillRect/>
          </a:stretch>
        </p:blipFill>
        <p:spPr>
          <a:xfrm>
            <a:off x="883649" y="2276695"/>
            <a:ext cx="1933845" cy="704948"/>
          </a:xfrm>
          <a:prstGeom prst="rect">
            <a:avLst/>
          </a:prstGeom>
        </p:spPr>
      </p:pic>
      <p:pic>
        <p:nvPicPr>
          <p:cNvPr id="6" name="图片 5">
            <a:extLst>
              <a:ext uri="{FF2B5EF4-FFF2-40B4-BE49-F238E27FC236}">
                <a16:creationId xmlns:a16="http://schemas.microsoft.com/office/drawing/2014/main" id="{988D853A-7B8E-CEBD-05AA-FF7F267223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6079" y="1148599"/>
            <a:ext cx="8212051" cy="49018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587679" y="129391"/>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整体架构</a:t>
            </a:r>
          </a:p>
        </p:txBody>
      </p:sp>
      <p:sp>
        <p:nvSpPr>
          <p:cNvPr id="2" name="文本框 1">
            <a:extLst>
              <a:ext uri="{FF2B5EF4-FFF2-40B4-BE49-F238E27FC236}">
                <a16:creationId xmlns:a16="http://schemas.microsoft.com/office/drawing/2014/main" id="{C3C3DAF0-D31A-F01C-96F6-AED9DA5573CA}"/>
              </a:ext>
            </a:extLst>
          </p:cNvPr>
          <p:cNvSpPr txBox="1"/>
          <p:nvPr/>
        </p:nvSpPr>
        <p:spPr>
          <a:xfrm>
            <a:off x="823865" y="1793497"/>
            <a:ext cx="2565216" cy="1200329"/>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latin typeface="+mn-ea"/>
              </a:rPr>
              <a:t>前端：词法分析</a:t>
            </a:r>
            <a:r>
              <a:rPr lang="en-US" altLang="zh-CN" b="1" dirty="0">
                <a:latin typeface="+mn-ea"/>
              </a:rPr>
              <a:t> -&gt; </a:t>
            </a:r>
            <a:r>
              <a:rPr lang="zh-CN" altLang="en-US" b="1" dirty="0">
                <a:latin typeface="+mn-ea"/>
              </a:rPr>
              <a:t>语法分析 </a:t>
            </a:r>
            <a:r>
              <a:rPr lang="en-US" altLang="zh-CN" b="1" dirty="0">
                <a:latin typeface="+mn-ea"/>
              </a:rPr>
              <a:t>-&gt;</a:t>
            </a:r>
            <a:r>
              <a:rPr lang="zh-CN" altLang="en-US" b="1" dirty="0">
                <a:latin typeface="+mn-ea"/>
              </a:rPr>
              <a:t>递归下降 </a:t>
            </a:r>
            <a:r>
              <a:rPr lang="en-US" altLang="zh-CN" b="1" dirty="0">
                <a:latin typeface="+mn-ea"/>
              </a:rPr>
              <a:t>-&gt; </a:t>
            </a:r>
            <a:r>
              <a:rPr lang="zh-CN" altLang="en-US" b="1" dirty="0">
                <a:latin typeface="+mn-ea"/>
              </a:rPr>
              <a:t>解析生成抽象语法树 </a:t>
            </a:r>
            <a:r>
              <a:rPr lang="en-US" altLang="zh-CN" b="1" dirty="0">
                <a:latin typeface="+mn-ea"/>
              </a:rPr>
              <a:t>-&gt; MIR</a:t>
            </a:r>
            <a:endParaRPr lang="zh-CN" altLang="en-US" b="1" dirty="0">
              <a:latin typeface="+mn-ea"/>
            </a:endParaRPr>
          </a:p>
        </p:txBody>
      </p:sp>
      <p:sp>
        <p:nvSpPr>
          <p:cNvPr id="3" name="文本框 2">
            <a:extLst>
              <a:ext uri="{FF2B5EF4-FFF2-40B4-BE49-F238E27FC236}">
                <a16:creationId xmlns:a16="http://schemas.microsoft.com/office/drawing/2014/main" id="{D4841A07-A2A0-6D92-C213-6252D3504593}"/>
              </a:ext>
            </a:extLst>
          </p:cNvPr>
          <p:cNvSpPr txBox="1"/>
          <p:nvPr/>
        </p:nvSpPr>
        <p:spPr>
          <a:xfrm>
            <a:off x="3978441" y="1793497"/>
            <a:ext cx="2841981" cy="1477328"/>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latin typeface="+mn-ea"/>
              </a:rPr>
              <a:t>中端：</a:t>
            </a:r>
            <a:r>
              <a:rPr lang="en-US" altLang="zh-CN" b="1" dirty="0">
                <a:latin typeface="+mn-ea"/>
              </a:rPr>
              <a:t>MIR</a:t>
            </a:r>
            <a:r>
              <a:rPr lang="zh-CN" altLang="en-US" b="1" dirty="0">
                <a:latin typeface="+mn-ea"/>
              </a:rPr>
              <a:t>设计为标准</a:t>
            </a:r>
            <a:r>
              <a:rPr lang="en-US" altLang="zh-CN" b="1" dirty="0">
                <a:latin typeface="+mn-ea"/>
              </a:rPr>
              <a:t>SSA</a:t>
            </a:r>
            <a:r>
              <a:rPr lang="zh-CN" altLang="en-US" b="1" dirty="0">
                <a:latin typeface="+mn-ea"/>
              </a:rPr>
              <a:t>，参考了 </a:t>
            </a:r>
            <a:r>
              <a:rPr lang="en-US" altLang="zh-CN" b="1" dirty="0">
                <a:latin typeface="+mn-ea"/>
              </a:rPr>
              <a:t>LLVM</a:t>
            </a:r>
            <a:r>
              <a:rPr lang="zh-CN" altLang="en-US" b="1" dirty="0">
                <a:latin typeface="+mn-ea"/>
              </a:rPr>
              <a:t>经典结构，采用了</a:t>
            </a:r>
            <a:r>
              <a:rPr lang="en-US" altLang="zh-CN" b="1" dirty="0">
                <a:latin typeface="+mn-ea"/>
              </a:rPr>
              <a:t>Value-User</a:t>
            </a:r>
            <a:r>
              <a:rPr lang="zh-CN" altLang="en-US" b="1" dirty="0">
                <a:latin typeface="+mn-ea"/>
              </a:rPr>
              <a:t>设计</a:t>
            </a:r>
            <a:endParaRPr lang="en-US" altLang="zh-CN" b="1" dirty="0">
              <a:latin typeface="+mn-ea"/>
            </a:endParaRPr>
          </a:p>
          <a:p>
            <a:endParaRPr lang="zh-CN" altLang="en-US"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39" y="2943617"/>
            <a:ext cx="11350750" cy="3595077"/>
          </a:xfrm>
          <a:prstGeom prst="rect">
            <a:avLst/>
          </a:prstGeom>
        </p:spPr>
      </p:pic>
      <p:sp>
        <p:nvSpPr>
          <p:cNvPr id="7" name="文本框 6">
            <a:extLst>
              <a:ext uri="{FF2B5EF4-FFF2-40B4-BE49-F238E27FC236}">
                <a16:creationId xmlns:a16="http://schemas.microsoft.com/office/drawing/2014/main" id="{F33F25E0-63E0-E6B9-1A26-5EE6A37FDB3C}"/>
              </a:ext>
            </a:extLst>
          </p:cNvPr>
          <p:cNvSpPr txBox="1"/>
          <p:nvPr/>
        </p:nvSpPr>
        <p:spPr>
          <a:xfrm>
            <a:off x="7609538" y="1793497"/>
            <a:ext cx="3363262" cy="1477328"/>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latin typeface="+mn-ea"/>
              </a:rPr>
              <a:t>后端：</a:t>
            </a:r>
            <a:r>
              <a:rPr lang="en-US" altLang="zh-CN" b="1" dirty="0">
                <a:latin typeface="+mn-ea"/>
              </a:rPr>
              <a:t>LIR</a:t>
            </a:r>
            <a:r>
              <a:rPr lang="zh-CN" altLang="en-US" b="1" dirty="0">
                <a:latin typeface="+mn-ea"/>
              </a:rPr>
              <a:t>按照指令使用的操作数和操作类型进行分类，操作数是虚拟寄存器，便于寄存器分配等后端优化</a:t>
            </a:r>
          </a:p>
          <a:p>
            <a:pPr marL="285750" indent="-285750">
              <a:buFont typeface="Wingdings" panose="05000000000000000000" pitchFamily="2" charset="2"/>
              <a:buChar char="p"/>
            </a:pPr>
            <a:endParaRPr lang="zh-CN" altLang="en-US" dirty="0"/>
          </a:p>
        </p:txBody>
      </p:sp>
    </p:spTree>
    <p:extLst>
      <p:ext uri="{BB962C8B-B14F-4D97-AF65-F5344CB8AC3E}">
        <p14:creationId xmlns:p14="http://schemas.microsoft.com/office/powerpoint/2010/main" val="270259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LLVM IR —— </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层次结构</a:t>
            </a:r>
          </a:p>
        </p:txBody>
      </p:sp>
      <p:pic>
        <p:nvPicPr>
          <p:cNvPr id="2" name="图片 1"/>
          <p:cNvPicPr>
            <a:picLocks noChangeAspect="1"/>
          </p:cNvPicPr>
          <p:nvPr/>
        </p:nvPicPr>
        <p:blipFill rotWithShape="1">
          <a:blip r:embed="rId3"/>
          <a:srcRect t="8712"/>
          <a:stretch>
            <a:fillRect/>
          </a:stretch>
        </p:blipFill>
        <p:spPr>
          <a:xfrm>
            <a:off x="1215928" y="1567542"/>
            <a:ext cx="10137872" cy="4767944"/>
          </a:xfrm>
          <a:prstGeom prst="rect">
            <a:avLst/>
          </a:prstGeom>
        </p:spPr>
      </p:pic>
    </p:spTree>
    <p:extLst>
      <p:ext uri="{BB962C8B-B14F-4D97-AF65-F5344CB8AC3E}">
        <p14:creationId xmlns:p14="http://schemas.microsoft.com/office/powerpoint/2010/main" val="2188034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zh-CN" altLang="en-US" dirty="0"/>
              <a:t>前端构建</a:t>
            </a:r>
          </a:p>
        </p:txBody>
      </p:sp>
      <p:sp>
        <p:nvSpPr>
          <p:cNvPr id="7" name="内容占位符 2"/>
          <p:cNvSpPr>
            <a:spLocks noGrp="1"/>
          </p:cNvSpPr>
          <p:nvPr>
            <p:ph type="body" idx="1"/>
          </p:nvPr>
        </p:nvSpPr>
        <p:spPr/>
        <p:txBody>
          <a:bodyPr>
            <a:normAutofit/>
          </a:bodyPr>
          <a:lstStyle/>
          <a:p>
            <a:r>
              <a:rPr lang="zh-CN" altLang="en-US" sz="1600" dirty="0">
                <a:latin typeface="Zpix" panose="02000000000000000000" pitchFamily="2" charset="-122"/>
                <a:ea typeface="Zpix" panose="02000000000000000000" pitchFamily="2" charset="-122"/>
                <a:cs typeface="Zpix" panose="02000000000000000000" pitchFamily="2" charset="-122"/>
              </a:rPr>
              <a:t>这就是递归下降</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前端构建</a:t>
            </a:r>
          </a:p>
        </p:txBody>
      </p:sp>
      <p:sp>
        <p:nvSpPr>
          <p:cNvPr id="5" name="文本框 4"/>
          <p:cNvSpPr txBox="1"/>
          <p:nvPr/>
        </p:nvSpPr>
        <p:spPr>
          <a:xfrm>
            <a:off x="838200" y="1619012"/>
            <a:ext cx="5574957" cy="424732"/>
          </a:xfrm>
          <a:prstGeom prst="rect">
            <a:avLst/>
          </a:prstGeom>
          <a:noFill/>
        </p:spPr>
        <p:txBody>
          <a:bodyPr wrap="square" rtlCol="0">
            <a:spAutoFit/>
          </a:bodyPr>
          <a:lstStyle/>
          <a:p>
            <a:pPr>
              <a:lnSpc>
                <a:spcPct val="90000"/>
              </a:lnSpc>
              <a:spcBef>
                <a:spcPct val="0"/>
              </a:spcBef>
            </a:pP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词法分析 </a:t>
            </a:r>
            <a:r>
              <a:rPr lang="en-US" altLang="zh-CN" sz="24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Lexer</a:t>
            </a:r>
            <a:r>
              <a:rPr lang="en-US" altLang="zh-CN"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a:t>
            </a: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正则表达式匹配</a:t>
            </a:r>
          </a:p>
        </p:txBody>
      </p:sp>
      <p:sp>
        <p:nvSpPr>
          <p:cNvPr id="7" name="文本框 6"/>
          <p:cNvSpPr txBox="1"/>
          <p:nvPr/>
        </p:nvSpPr>
        <p:spPr>
          <a:xfrm>
            <a:off x="838200" y="3723168"/>
            <a:ext cx="4326924" cy="424732"/>
          </a:xfrm>
          <a:prstGeom prst="rect">
            <a:avLst/>
          </a:prstGeom>
          <a:noFill/>
        </p:spPr>
        <p:txBody>
          <a:bodyPr wrap="square" rtlCol="0">
            <a:spAutoFit/>
          </a:bodyPr>
          <a:lstStyle/>
          <a:p>
            <a:pPr>
              <a:lnSpc>
                <a:spcPct val="90000"/>
              </a:lnSpc>
              <a:spcBef>
                <a:spcPct val="0"/>
              </a:spcBef>
            </a:pP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错误处理 语法错误 词法错误</a:t>
            </a:r>
          </a:p>
        </p:txBody>
      </p:sp>
      <p:sp>
        <p:nvSpPr>
          <p:cNvPr id="2" name="文本框 1"/>
          <p:cNvSpPr txBox="1"/>
          <p:nvPr/>
        </p:nvSpPr>
        <p:spPr>
          <a:xfrm>
            <a:off x="838200" y="2640955"/>
            <a:ext cx="5574957" cy="424732"/>
          </a:xfrm>
          <a:prstGeom prst="rect">
            <a:avLst/>
          </a:prstGeom>
          <a:noFill/>
        </p:spPr>
        <p:txBody>
          <a:bodyPr wrap="square" rtlCol="0">
            <a:spAutoFit/>
          </a:bodyPr>
          <a:lstStyle/>
          <a:p>
            <a:pPr>
              <a:lnSpc>
                <a:spcPct val="90000"/>
              </a:lnSpc>
              <a:spcBef>
                <a:spcPct val="0"/>
              </a:spcBef>
            </a:pP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语法分析 </a:t>
            </a:r>
            <a:r>
              <a:rPr lang="en-US" altLang="zh-CN"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AST</a:t>
            </a: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树 </a:t>
            </a:r>
            <a:r>
              <a:rPr lang="en-US" altLang="zh-CN"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Parser </a:t>
            </a: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递归下降法</a:t>
            </a:r>
          </a:p>
        </p:txBody>
      </p:sp>
      <p:sp>
        <p:nvSpPr>
          <p:cNvPr id="3" name="文本框 2"/>
          <p:cNvSpPr txBox="1"/>
          <p:nvPr/>
        </p:nvSpPr>
        <p:spPr>
          <a:xfrm>
            <a:off x="838200" y="4745111"/>
            <a:ext cx="4326924" cy="424732"/>
          </a:xfrm>
          <a:prstGeom prst="rect">
            <a:avLst/>
          </a:prstGeom>
          <a:noFill/>
        </p:spPr>
        <p:txBody>
          <a:bodyPr wrap="square" rtlCol="0">
            <a:spAutoFit/>
          </a:bodyPr>
          <a:lstStyle/>
          <a:p>
            <a:pPr>
              <a:lnSpc>
                <a:spcPct val="90000"/>
              </a:lnSpc>
              <a:spcBef>
                <a:spcPct val="0"/>
              </a:spcBef>
            </a:pPr>
            <a:r>
              <a:rPr lang="en-US" altLang="zh-CN"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Visitor </a:t>
            </a: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递归下降法 符号表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语法分析</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二元表达式</a:t>
            </a:r>
          </a:p>
        </p:txBody>
      </p:sp>
      <p:sp>
        <p:nvSpPr>
          <p:cNvPr id="5" name="文本框 4"/>
          <p:cNvSpPr txBox="1"/>
          <p:nvPr/>
        </p:nvSpPr>
        <p:spPr>
          <a:xfrm>
            <a:off x="838200" y="1656080"/>
            <a:ext cx="5574957" cy="424732"/>
          </a:xfrm>
          <a:prstGeom prst="rect">
            <a:avLst/>
          </a:prstGeom>
          <a:noFill/>
        </p:spPr>
        <p:txBody>
          <a:bodyPr wrap="square" rtlCol="0">
            <a:spAutoFit/>
          </a:bodyPr>
          <a:lstStyle/>
          <a:p>
            <a:pPr>
              <a:lnSpc>
                <a:spcPct val="90000"/>
              </a:lnSpc>
              <a:spcBef>
                <a:spcPct val="0"/>
              </a:spcBef>
            </a:pP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由二元运算符连接得到的表达式</a:t>
            </a:r>
          </a:p>
        </p:txBody>
      </p:sp>
      <p:sp>
        <p:nvSpPr>
          <p:cNvPr id="6" name="文本框 5"/>
          <p:cNvSpPr txBox="1"/>
          <p:nvPr/>
        </p:nvSpPr>
        <p:spPr>
          <a:xfrm>
            <a:off x="1468397" y="2738247"/>
            <a:ext cx="9504406" cy="1938992"/>
          </a:xfrm>
          <a:prstGeom prst="rect">
            <a:avLst/>
          </a:prstGeom>
          <a:noFill/>
        </p:spPr>
        <p:txBody>
          <a:bodyPr wrap="square" rtlCol="0">
            <a:spAutoFit/>
          </a:bodyPr>
          <a:lstStyle/>
          <a:p>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MulExp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UnaryExp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MulExp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 '/' |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UnaryExp</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a:p>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AddExp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MulExp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AddExp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MulExp</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a:p>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RelExp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AddExp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RelExp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('&lt;' | '&gt;' | '&lt;=' | '&gt;=')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AddExp</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a:p>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EqExp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RelExp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EqExp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RelExp</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a:p>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LAndExp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EqExp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LAndExp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'&amp;&amp;'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EqExp</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a:p>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LOrExp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LAndExp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LOrExp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LAndExp</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p:txBody>
      </p:sp>
      <p:sp>
        <p:nvSpPr>
          <p:cNvPr id="7" name="文本框 6"/>
          <p:cNvSpPr txBox="1"/>
          <p:nvPr/>
        </p:nvSpPr>
        <p:spPr>
          <a:xfrm>
            <a:off x="838200" y="4995915"/>
            <a:ext cx="3191899" cy="424732"/>
          </a:xfrm>
          <a:prstGeom prst="rect">
            <a:avLst/>
          </a:prstGeom>
          <a:noFill/>
        </p:spPr>
        <p:txBody>
          <a:bodyPr wrap="square" rtlCol="0">
            <a:spAutoFit/>
          </a:bodyPr>
          <a:lstStyle/>
          <a:p>
            <a:pPr>
              <a:lnSpc>
                <a:spcPct val="90000"/>
              </a:lnSpc>
              <a:spcBef>
                <a:spcPct val="0"/>
              </a:spcBef>
            </a:pP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解决方法：</a:t>
            </a:r>
          </a:p>
        </p:txBody>
      </p:sp>
      <p:sp>
        <p:nvSpPr>
          <p:cNvPr id="8" name="文本框 7"/>
          <p:cNvSpPr txBox="1"/>
          <p:nvPr/>
        </p:nvSpPr>
        <p:spPr>
          <a:xfrm>
            <a:off x="838199" y="5546846"/>
            <a:ext cx="10947399" cy="430567"/>
          </a:xfrm>
          <a:prstGeom prst="rect">
            <a:avLst/>
          </a:prstGeom>
          <a:noFill/>
        </p:spPr>
        <p:txBody>
          <a:bodyPr wrap="square" rtlCol="0">
            <a:spAutoFit/>
          </a:bodyPr>
          <a:lstStyle/>
          <a:p>
            <a:pPr>
              <a:lnSpc>
                <a:spcPct val="120000"/>
              </a:lnSpc>
              <a:spcBef>
                <a:spcPct val="0"/>
              </a:spcBef>
            </a:pPr>
            <a:r>
              <a:rPr lang="en-US" altLang="zh-CN" sz="2000" dirty="0">
                <a:solidFill>
                  <a:schemeClr val="accent3">
                    <a:lumMod val="20000"/>
                    <a:lumOff val="80000"/>
                  </a:schemeClr>
                </a:solidFill>
                <a:latin typeface="+mn-ea"/>
              </a:rPr>
              <a:t>Visitor</a:t>
            </a:r>
            <a:r>
              <a:rPr lang="zh-CN" altLang="en-US" sz="2000" dirty="0">
                <a:solidFill>
                  <a:schemeClr val="accent3">
                    <a:lumMod val="20000"/>
                    <a:lumOff val="80000"/>
                  </a:schemeClr>
                </a:solidFill>
                <a:latin typeface="+mn-ea"/>
              </a:rPr>
              <a:t>中消除左递归文法，改写为循环形式</a:t>
            </a:r>
          </a:p>
        </p:txBody>
      </p:sp>
      <p:sp>
        <p:nvSpPr>
          <p:cNvPr id="2" name="文本框 1"/>
          <p:cNvSpPr txBox="1"/>
          <p:nvPr/>
        </p:nvSpPr>
        <p:spPr>
          <a:xfrm>
            <a:off x="838200" y="2207205"/>
            <a:ext cx="5574957" cy="424732"/>
          </a:xfrm>
          <a:prstGeom prst="rect">
            <a:avLst/>
          </a:prstGeom>
          <a:noFill/>
        </p:spPr>
        <p:txBody>
          <a:bodyPr wrap="square" rtlCol="0">
            <a:spAutoFit/>
          </a:bodyPr>
          <a:lstStyle/>
          <a:p>
            <a:pPr>
              <a:lnSpc>
                <a:spcPct val="90000"/>
              </a:lnSpc>
              <a:spcBef>
                <a:spcPct val="0"/>
              </a:spcBef>
            </a:pP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原始文法：</a:t>
            </a:r>
          </a:p>
        </p:txBody>
      </p:sp>
      <p:sp>
        <p:nvSpPr>
          <p:cNvPr id="10" name="文本框 9"/>
          <p:cNvSpPr txBox="1"/>
          <p:nvPr/>
        </p:nvSpPr>
        <p:spPr>
          <a:xfrm>
            <a:off x="1472515" y="6029273"/>
            <a:ext cx="9504406" cy="400110"/>
          </a:xfrm>
          <a:prstGeom prst="rect">
            <a:avLst/>
          </a:prstGeom>
          <a:noFill/>
        </p:spPr>
        <p:txBody>
          <a:bodyPr wrap="square" rtlCol="0">
            <a:spAutoFit/>
          </a:bodyPr>
          <a:lstStyle/>
          <a:p>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AddExp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MulExp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 (‘+’|‘-’) </a:t>
            </a:r>
            <a:r>
              <a:rPr lang="en-US" altLang="zh-CN" sz="2000" b="1" dirty="0" err="1">
                <a:solidFill>
                  <a:schemeClr val="accent3">
                    <a:lumMod val="20000"/>
                    <a:lumOff val="80000"/>
                  </a:schemeClr>
                </a:solidFill>
                <a:latin typeface="思源黑体 CN" panose="020B0500000000000000" pitchFamily="34" charset="-122"/>
                <a:ea typeface="思源黑体 CN" panose="020B0500000000000000" pitchFamily="34" charset="-122"/>
                <a:cs typeface="+mj-cs"/>
              </a:rPr>
              <a:t>MulExp</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Visitor-</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树式符号表</a:t>
            </a:r>
          </a:p>
        </p:txBody>
      </p:sp>
      <p:sp>
        <p:nvSpPr>
          <p:cNvPr id="5" name="文本框 4"/>
          <p:cNvSpPr txBox="1"/>
          <p:nvPr/>
        </p:nvSpPr>
        <p:spPr>
          <a:xfrm>
            <a:off x="838200" y="1656080"/>
            <a:ext cx="5574957" cy="424732"/>
          </a:xfrm>
          <a:prstGeom prst="rect">
            <a:avLst/>
          </a:prstGeom>
          <a:noFill/>
        </p:spPr>
        <p:txBody>
          <a:bodyPr wrap="square" rtlCol="0">
            <a:spAutoFit/>
          </a:bodyPr>
          <a:lstStyle/>
          <a:p>
            <a:pPr>
              <a:lnSpc>
                <a:spcPct val="90000"/>
              </a:lnSpc>
              <a:spcBef>
                <a:spcPct val="0"/>
              </a:spcBef>
            </a:pP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分层结构</a:t>
            </a:r>
          </a:p>
        </p:txBody>
      </p:sp>
      <p:sp>
        <p:nvSpPr>
          <p:cNvPr id="7" name="文本框 6"/>
          <p:cNvSpPr txBox="1"/>
          <p:nvPr/>
        </p:nvSpPr>
        <p:spPr>
          <a:xfrm>
            <a:off x="838200" y="3488391"/>
            <a:ext cx="3363097" cy="424732"/>
          </a:xfrm>
          <a:prstGeom prst="rect">
            <a:avLst/>
          </a:prstGeom>
          <a:noFill/>
        </p:spPr>
        <p:txBody>
          <a:bodyPr wrap="square" rtlCol="0">
            <a:spAutoFit/>
          </a:bodyPr>
          <a:lstStyle/>
          <a:p>
            <a:pPr>
              <a:lnSpc>
                <a:spcPct val="90000"/>
              </a:lnSpc>
              <a:spcBef>
                <a:spcPct val="0"/>
              </a:spcBef>
            </a:pPr>
            <a:r>
              <a:rPr lang="zh-CN" altLang="en-US" sz="24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层次之间满足继承关系</a:t>
            </a:r>
          </a:p>
        </p:txBody>
      </p:sp>
      <p:sp>
        <p:nvSpPr>
          <p:cNvPr id="4" name="文本框 3"/>
          <p:cNvSpPr txBox="1"/>
          <p:nvPr/>
        </p:nvSpPr>
        <p:spPr>
          <a:xfrm>
            <a:off x="1472515" y="2076047"/>
            <a:ext cx="9504406" cy="961482"/>
          </a:xfrm>
          <a:prstGeom prst="rect">
            <a:avLst/>
          </a:prstGeom>
          <a:noFill/>
        </p:spPr>
        <p:txBody>
          <a:bodyPr wrap="square" rtlCol="0">
            <a:spAutoFit/>
          </a:bodyPr>
          <a:lstStyle/>
          <a:p>
            <a:pPr>
              <a:lnSpc>
                <a:spcPct val="150000"/>
              </a:lnSpc>
            </a:pPr>
            <a:r>
              <a:rPr lang="zh-CN" altLang="en-US"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一个作用域对应一层</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a:p>
            <a:pPr>
              <a:lnSpc>
                <a:spcPct val="150000"/>
              </a:lnSpc>
            </a:pP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Map&lt;</a:t>
            </a:r>
            <a:r>
              <a:rPr lang="zh-CN" altLang="en-US"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变量名，符号</a:t>
            </a:r>
            <a:r>
              <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&gt;</a:t>
            </a:r>
          </a:p>
        </p:txBody>
      </p:sp>
      <p:sp>
        <p:nvSpPr>
          <p:cNvPr id="3" name="文本框 2"/>
          <p:cNvSpPr txBox="1"/>
          <p:nvPr/>
        </p:nvSpPr>
        <p:spPr>
          <a:xfrm>
            <a:off x="1464277" y="4032537"/>
            <a:ext cx="9504406" cy="1423147"/>
          </a:xfrm>
          <a:prstGeom prst="rect">
            <a:avLst/>
          </a:prstGeom>
          <a:noFill/>
        </p:spPr>
        <p:txBody>
          <a:bodyPr wrap="square" rtlCol="0">
            <a:spAutoFit/>
          </a:bodyPr>
          <a:lstStyle/>
          <a:p>
            <a:pPr>
              <a:lnSpc>
                <a:spcPct val="150000"/>
              </a:lnSpc>
            </a:pPr>
            <a:r>
              <a:rPr lang="zh-CN" altLang="en-US"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一层为一个符号表对象</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a:p>
            <a:pPr>
              <a:lnSpc>
                <a:spcPct val="150000"/>
              </a:lnSpc>
            </a:pPr>
            <a:r>
              <a:rPr lang="zh-CN" altLang="en-US"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记录指向父级符号表的引用</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a:p>
            <a:pPr>
              <a:lnSpc>
                <a:spcPct val="150000"/>
              </a:lnSpc>
            </a:pPr>
            <a:r>
              <a:rPr lang="zh-CN" altLang="en-US"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支持递归查询</a:t>
            </a:r>
            <a:endParaRPr lang="en-US" altLang="zh-CN" sz="2000" b="1"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p:txBody>
      </p:sp>
      <p:pic>
        <p:nvPicPr>
          <p:cNvPr id="11" name="Picture 3" descr="symtable.drawio"/>
          <p:cNvPicPr>
            <a:picLocks noChangeAspect="1"/>
          </p:cNvPicPr>
          <p:nvPr/>
        </p:nvPicPr>
        <p:blipFill>
          <a:blip r:embed="rId3"/>
          <a:stretch>
            <a:fillRect/>
          </a:stretch>
        </p:blipFill>
        <p:spPr>
          <a:xfrm>
            <a:off x="6772275" y="734695"/>
            <a:ext cx="4581525" cy="53892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短路求值</a:t>
            </a:r>
          </a:p>
        </p:txBody>
      </p:sp>
      <p:sp>
        <p:nvSpPr>
          <p:cNvPr id="86" name="Text Box 4"/>
          <p:cNvSpPr txBox="1"/>
          <p:nvPr/>
        </p:nvSpPr>
        <p:spPr>
          <a:xfrm>
            <a:off x="1720850" y="1691005"/>
            <a:ext cx="3810000" cy="583565"/>
          </a:xfrm>
          <a:prstGeom prst="rect">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US" sz="3200" dirty="0">
                <a:latin typeface="Consolas" panose="020B0609020204030204" pitchFamily="49" charset="0"/>
              </a:rPr>
              <a:t>a &amp;&amp; b &amp;&amp; c</a:t>
            </a:r>
          </a:p>
        </p:txBody>
      </p:sp>
      <p:grpSp>
        <p:nvGrpSpPr>
          <p:cNvPr id="87" name="Group 37"/>
          <p:cNvGrpSpPr/>
          <p:nvPr/>
        </p:nvGrpSpPr>
        <p:grpSpPr>
          <a:xfrm>
            <a:off x="2103120" y="2527935"/>
            <a:ext cx="3045693" cy="2884170"/>
            <a:chOff x="4100" y="3831"/>
            <a:chExt cx="3507" cy="3321"/>
          </a:xfrm>
          <a:solidFill>
            <a:srgbClr val="2A2351"/>
          </a:solidFill>
        </p:grpSpPr>
        <p:sp>
          <p:nvSpPr>
            <p:cNvPr id="88" name="Flowchart: Decision 11"/>
            <p:cNvSpPr/>
            <p:nvPr/>
          </p:nvSpPr>
          <p:spPr>
            <a:xfrm>
              <a:off x="4285" y="3831"/>
              <a:ext cx="1244" cy="601"/>
            </a:xfrm>
            <a:prstGeom prst="flowChartDecision">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latin typeface="Consolas" panose="020B0609020204030204" pitchFamily="49" charset="0"/>
                  <a:ea typeface="Sarasa Fixed SC" panose="02000509000000000000"/>
                </a:rPr>
                <a:t>a</a:t>
              </a:r>
            </a:p>
          </p:txBody>
        </p:sp>
        <p:sp>
          <p:nvSpPr>
            <p:cNvPr id="89" name="Flowchart: Decision 12"/>
            <p:cNvSpPr/>
            <p:nvPr/>
          </p:nvSpPr>
          <p:spPr>
            <a:xfrm>
              <a:off x="4285" y="4764"/>
              <a:ext cx="1244" cy="601"/>
            </a:xfrm>
            <a:prstGeom prst="flowChartDecision">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latin typeface="Consolas" panose="020B0609020204030204" pitchFamily="49" charset="0"/>
                  <a:ea typeface="Sarasa Fixed SC" panose="02000509000000000000"/>
                </a:rPr>
                <a:t>b</a:t>
              </a:r>
            </a:p>
          </p:txBody>
        </p:sp>
        <p:sp>
          <p:nvSpPr>
            <p:cNvPr id="90" name="Flowchart: Decision 14"/>
            <p:cNvSpPr/>
            <p:nvPr/>
          </p:nvSpPr>
          <p:spPr>
            <a:xfrm>
              <a:off x="4285" y="5697"/>
              <a:ext cx="1244" cy="601"/>
            </a:xfrm>
            <a:prstGeom prst="flowChartDecision">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latin typeface="Consolas" panose="020B0609020204030204" pitchFamily="49" charset="0"/>
                  <a:ea typeface="Sarasa Fixed SC" panose="02000509000000000000"/>
                </a:rPr>
                <a:t>c</a:t>
              </a:r>
            </a:p>
          </p:txBody>
        </p:sp>
        <p:sp>
          <p:nvSpPr>
            <p:cNvPr id="91" name="Oval 16"/>
            <p:cNvSpPr/>
            <p:nvPr/>
          </p:nvSpPr>
          <p:spPr>
            <a:xfrm>
              <a:off x="4100" y="6630"/>
              <a:ext cx="1611" cy="522"/>
            </a:xfrm>
            <a:prstGeom prst="ellipse">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latin typeface="Consolas" panose="020B0609020204030204" pitchFamily="49" charset="0"/>
                  <a:ea typeface="Sarasa Fixed SC" panose="02000509000000000000"/>
                </a:rPr>
                <a:t>true</a:t>
              </a:r>
            </a:p>
          </p:txBody>
        </p:sp>
        <p:sp>
          <p:nvSpPr>
            <p:cNvPr id="92" name="Oval 19"/>
            <p:cNvSpPr/>
            <p:nvPr/>
          </p:nvSpPr>
          <p:spPr>
            <a:xfrm>
              <a:off x="5996" y="6630"/>
              <a:ext cx="1611" cy="522"/>
            </a:xfrm>
            <a:prstGeom prst="ellipse">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latin typeface="Consolas" panose="020B0609020204030204" pitchFamily="49" charset="0"/>
                  <a:ea typeface="Sarasa Fixed SC" panose="02000509000000000000"/>
                </a:rPr>
                <a:t>false</a:t>
              </a:r>
            </a:p>
          </p:txBody>
        </p:sp>
        <p:cxnSp>
          <p:nvCxnSpPr>
            <p:cNvPr id="93" name="Straight Arrow Connector 23"/>
            <p:cNvCxnSpPr>
              <a:stCxn id="90" idx="2"/>
              <a:endCxn id="91" idx="0"/>
            </p:cNvCxnSpPr>
            <p:nvPr/>
          </p:nvCxnSpPr>
          <p:spPr>
            <a:xfrm flipH="1">
              <a:off x="4906" y="6298"/>
              <a:ext cx="1" cy="332"/>
            </a:xfrm>
            <a:prstGeom prst="straightConnector1">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31"/>
            <p:cNvCxnSpPr>
              <a:stCxn id="88" idx="2"/>
              <a:endCxn id="89" idx="0"/>
            </p:cNvCxnSpPr>
            <p:nvPr/>
          </p:nvCxnSpPr>
          <p:spPr>
            <a:xfrm>
              <a:off x="4907" y="4432"/>
              <a:ext cx="0" cy="332"/>
            </a:xfrm>
            <a:prstGeom prst="straightConnector1">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32"/>
            <p:cNvCxnSpPr/>
            <p:nvPr/>
          </p:nvCxnSpPr>
          <p:spPr>
            <a:xfrm>
              <a:off x="4906" y="5365"/>
              <a:ext cx="0" cy="332"/>
            </a:xfrm>
            <a:prstGeom prst="straightConnector1">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Elbow Connector 33"/>
            <p:cNvCxnSpPr>
              <a:stCxn id="88" idx="3"/>
              <a:endCxn id="92" idx="0"/>
            </p:cNvCxnSpPr>
            <p:nvPr/>
          </p:nvCxnSpPr>
          <p:spPr>
            <a:xfrm>
              <a:off x="5529" y="4132"/>
              <a:ext cx="1273" cy="2498"/>
            </a:xfrm>
            <a:prstGeom prst="bentConnector2">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Elbow Connector 35"/>
            <p:cNvCxnSpPr>
              <a:stCxn id="89" idx="3"/>
              <a:endCxn id="92" idx="0"/>
            </p:cNvCxnSpPr>
            <p:nvPr/>
          </p:nvCxnSpPr>
          <p:spPr>
            <a:xfrm>
              <a:off x="5529" y="5064"/>
              <a:ext cx="1273" cy="1565"/>
            </a:xfrm>
            <a:prstGeom prst="bentConnector2">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Elbow Connector 36"/>
            <p:cNvCxnSpPr>
              <a:stCxn id="90" idx="3"/>
              <a:endCxn id="92" idx="0"/>
            </p:cNvCxnSpPr>
            <p:nvPr/>
          </p:nvCxnSpPr>
          <p:spPr>
            <a:xfrm>
              <a:off x="5529" y="5997"/>
              <a:ext cx="1273" cy="632"/>
            </a:xfrm>
            <a:prstGeom prst="bentConnector2">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9" name="Text Box 38"/>
          <p:cNvSpPr txBox="1"/>
          <p:nvPr/>
        </p:nvSpPr>
        <p:spPr>
          <a:xfrm>
            <a:off x="6779260" y="1691005"/>
            <a:ext cx="3810000" cy="583565"/>
          </a:xfrm>
          <a:prstGeom prst="rect">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zh-CN"/>
            </a:defPPr>
            <a:lvl1pPr algn="ctr">
              <a:defRPr sz="3200">
                <a:latin typeface="Consolas" panose="020B0609020204030204" pitchFamily="49" charset="0"/>
              </a:defRPr>
            </a:lvl1pPr>
          </a:lstStyle>
          <a:p>
            <a:r>
              <a:rPr lang="en-US" dirty="0"/>
              <a:t>a || b || c</a:t>
            </a:r>
          </a:p>
        </p:txBody>
      </p:sp>
      <p:grpSp>
        <p:nvGrpSpPr>
          <p:cNvPr id="100" name="Group 57"/>
          <p:cNvGrpSpPr/>
          <p:nvPr/>
        </p:nvGrpSpPr>
        <p:grpSpPr>
          <a:xfrm>
            <a:off x="7161530" y="2527935"/>
            <a:ext cx="3044825" cy="2884170"/>
            <a:chOff x="11278" y="3981"/>
            <a:chExt cx="4795" cy="4542"/>
          </a:xfrm>
          <a:solidFill>
            <a:srgbClr val="2A2351"/>
          </a:solidFill>
        </p:grpSpPr>
        <p:sp>
          <p:nvSpPr>
            <p:cNvPr id="101" name="Flowchart: Decision 40"/>
            <p:cNvSpPr/>
            <p:nvPr/>
          </p:nvSpPr>
          <p:spPr>
            <a:xfrm>
              <a:off x="14122" y="3981"/>
              <a:ext cx="1701" cy="822"/>
            </a:xfrm>
            <a:prstGeom prst="flowChartDecision">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latin typeface="Consolas" panose="020B0609020204030204" pitchFamily="49" charset="0"/>
                  <a:ea typeface="Sarasa Fixed SC" panose="02000509000000000000"/>
                </a:rPr>
                <a:t>a</a:t>
              </a:r>
            </a:p>
          </p:txBody>
        </p:sp>
        <p:sp>
          <p:nvSpPr>
            <p:cNvPr id="102" name="Flowchart: Decision 41"/>
            <p:cNvSpPr/>
            <p:nvPr/>
          </p:nvSpPr>
          <p:spPr>
            <a:xfrm>
              <a:off x="14122" y="5257"/>
              <a:ext cx="1701" cy="822"/>
            </a:xfrm>
            <a:prstGeom prst="flowChartDecision">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latin typeface="Consolas" panose="020B0609020204030204" pitchFamily="49" charset="0"/>
                  <a:ea typeface="Sarasa Fixed SC" panose="02000509000000000000"/>
                </a:rPr>
                <a:t>b</a:t>
              </a:r>
            </a:p>
          </p:txBody>
        </p:sp>
        <p:sp>
          <p:nvSpPr>
            <p:cNvPr id="103" name="Flowchart: Decision 42"/>
            <p:cNvSpPr/>
            <p:nvPr/>
          </p:nvSpPr>
          <p:spPr>
            <a:xfrm>
              <a:off x="14122" y="6533"/>
              <a:ext cx="1701" cy="822"/>
            </a:xfrm>
            <a:prstGeom prst="flowChartDecision">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latin typeface="Consolas" panose="020B0609020204030204" pitchFamily="49" charset="0"/>
                  <a:ea typeface="Sarasa Fixed SC" panose="02000509000000000000"/>
                </a:rPr>
                <a:t>c</a:t>
              </a:r>
            </a:p>
          </p:txBody>
        </p:sp>
        <p:sp>
          <p:nvSpPr>
            <p:cNvPr id="104" name="Oval 43"/>
            <p:cNvSpPr/>
            <p:nvPr/>
          </p:nvSpPr>
          <p:spPr>
            <a:xfrm>
              <a:off x="11278" y="7809"/>
              <a:ext cx="2203" cy="714"/>
            </a:xfrm>
            <a:prstGeom prst="ellipse">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solidFill>
                    <a:schemeClr val="tx1"/>
                  </a:solidFill>
                  <a:latin typeface="Consolas" panose="020B0609020204030204" pitchFamily="49" charset="0"/>
                  <a:ea typeface="Sarasa Fixed SC" panose="02000509000000000000"/>
                </a:rPr>
                <a:t>true</a:t>
              </a:r>
            </a:p>
          </p:txBody>
        </p:sp>
        <p:sp>
          <p:nvSpPr>
            <p:cNvPr id="105" name="Oval 44"/>
            <p:cNvSpPr/>
            <p:nvPr/>
          </p:nvSpPr>
          <p:spPr>
            <a:xfrm>
              <a:off x="13871" y="7809"/>
              <a:ext cx="2203" cy="714"/>
            </a:xfrm>
            <a:prstGeom prst="ellipse">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solidFill>
                    <a:schemeClr val="tx1"/>
                  </a:solidFill>
                  <a:latin typeface="Consolas" panose="020B0609020204030204" pitchFamily="49" charset="0"/>
                  <a:ea typeface="Sarasa Fixed SC" panose="02000509000000000000"/>
                </a:rPr>
                <a:t>false</a:t>
              </a:r>
            </a:p>
          </p:txBody>
        </p:sp>
        <p:cxnSp>
          <p:nvCxnSpPr>
            <p:cNvPr id="106" name="Elbow Connector 51"/>
            <p:cNvCxnSpPr>
              <a:stCxn id="101" idx="1"/>
              <a:endCxn id="104" idx="0"/>
            </p:cNvCxnSpPr>
            <p:nvPr/>
          </p:nvCxnSpPr>
          <p:spPr>
            <a:xfrm rot="10800000" flipV="1">
              <a:off x="12380" y="4392"/>
              <a:ext cx="1742" cy="3417"/>
            </a:xfrm>
            <a:prstGeom prst="bentConnector2">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Elbow Connector 52"/>
            <p:cNvCxnSpPr>
              <a:stCxn id="102" idx="1"/>
              <a:endCxn id="104" idx="0"/>
            </p:cNvCxnSpPr>
            <p:nvPr/>
          </p:nvCxnSpPr>
          <p:spPr>
            <a:xfrm rot="10800000" flipV="1">
              <a:off x="12380" y="5668"/>
              <a:ext cx="1742" cy="2141"/>
            </a:xfrm>
            <a:prstGeom prst="bentConnector2">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Elbow Connector 53"/>
            <p:cNvCxnSpPr>
              <a:stCxn id="103" idx="1"/>
              <a:endCxn id="104" idx="0"/>
            </p:cNvCxnSpPr>
            <p:nvPr/>
          </p:nvCxnSpPr>
          <p:spPr>
            <a:xfrm rot="10800000" flipV="1">
              <a:off x="12380" y="6944"/>
              <a:ext cx="1742" cy="865"/>
            </a:xfrm>
            <a:prstGeom prst="bentConnector2">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54"/>
            <p:cNvCxnSpPr>
              <a:stCxn id="101" idx="2"/>
              <a:endCxn id="102" idx="0"/>
            </p:cNvCxnSpPr>
            <p:nvPr/>
          </p:nvCxnSpPr>
          <p:spPr>
            <a:xfrm>
              <a:off x="14973" y="4803"/>
              <a:ext cx="0" cy="454"/>
            </a:xfrm>
            <a:prstGeom prst="straightConnector1">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55"/>
            <p:cNvCxnSpPr>
              <a:stCxn id="102" idx="2"/>
              <a:endCxn id="103" idx="0"/>
            </p:cNvCxnSpPr>
            <p:nvPr/>
          </p:nvCxnSpPr>
          <p:spPr>
            <a:xfrm>
              <a:off x="14973" y="6079"/>
              <a:ext cx="0" cy="454"/>
            </a:xfrm>
            <a:prstGeom prst="straightConnector1">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56"/>
            <p:cNvCxnSpPr>
              <a:stCxn id="103" idx="2"/>
              <a:endCxn id="105" idx="0"/>
            </p:cNvCxnSpPr>
            <p:nvPr/>
          </p:nvCxnSpPr>
          <p:spPr>
            <a:xfrm>
              <a:off x="14973" y="7355"/>
              <a:ext cx="0" cy="454"/>
            </a:xfrm>
            <a:prstGeom prst="straightConnector1">
              <a:avLst/>
            </a:prstGeom>
            <a:grp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zh-CN" altLang="en-US" dirty="0"/>
              <a:t>中端优化</a:t>
            </a:r>
          </a:p>
        </p:txBody>
      </p:sp>
      <p:sp>
        <p:nvSpPr>
          <p:cNvPr id="7" name="内容占位符 2"/>
          <p:cNvSpPr>
            <a:spLocks noGrp="1"/>
          </p:cNvSpPr>
          <p:nvPr>
            <p:ph type="body" idx="1"/>
          </p:nvPr>
        </p:nvSpPr>
        <p:spPr/>
        <p:txBody>
          <a:bodyPr>
            <a:normAutofit/>
          </a:bodyPr>
          <a:lstStyle/>
          <a:p>
            <a:r>
              <a:rPr lang="zh-CN" altLang="en-US" sz="1600" dirty="0">
                <a:latin typeface="Zpix" panose="02000000000000000000" pitchFamily="2" charset="-122"/>
                <a:ea typeface="Zpix" panose="02000000000000000000" pitchFamily="2" charset="-122"/>
                <a:cs typeface="Zpix" panose="02000000000000000000" pitchFamily="2" charset="-122"/>
              </a:rPr>
              <a:t>一定不是中端的</a:t>
            </a:r>
            <a:r>
              <a:rPr lang="en-US" altLang="zh-CN" sz="1600" dirty="0">
                <a:latin typeface="Zpix" panose="02000000000000000000" pitchFamily="2" charset="-122"/>
                <a:ea typeface="Zpix" panose="02000000000000000000" pitchFamily="2" charset="-122"/>
                <a:cs typeface="Zpix" panose="02000000000000000000" pitchFamily="2" charset="-122"/>
              </a:rPr>
              <a:t>bug</a:t>
            </a:r>
            <a:r>
              <a:rPr lang="zh-CN" altLang="en-US" sz="1600" dirty="0">
                <a:latin typeface="Zpix" panose="02000000000000000000" pitchFamily="2" charset="-122"/>
                <a:ea typeface="Zpix" panose="02000000000000000000" pitchFamily="2" charset="-122"/>
                <a:cs typeface="Zpix" panose="02000000000000000000" pitchFamily="2" charset="-122"/>
              </a:rPr>
              <a:t>，是后端的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2778862" y="4967057"/>
            <a:ext cx="1145048" cy="11450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p:cNvSpPr/>
          <p:nvPr/>
        </p:nvSpPr>
        <p:spPr>
          <a:xfrm>
            <a:off x="7732254" y="3118693"/>
            <a:ext cx="1145048" cy="114504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2742176" y="3118693"/>
            <a:ext cx="1145048" cy="1145048"/>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p:cNvSpPr/>
          <p:nvPr/>
        </p:nvSpPr>
        <p:spPr>
          <a:xfrm>
            <a:off x="7766896" y="1346531"/>
            <a:ext cx="1145048" cy="1145048"/>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2778862" y="1371183"/>
            <a:ext cx="1145048" cy="114504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p:cNvSpPr txBox="1"/>
          <p:nvPr/>
        </p:nvSpPr>
        <p:spPr>
          <a:xfrm>
            <a:off x="3314700" y="1943707"/>
            <a:ext cx="1620957" cy="523220"/>
          </a:xfrm>
          <a:prstGeom prst="rect">
            <a:avLst/>
          </a:prstGeom>
          <a:noFill/>
        </p:spPr>
        <p:txBody>
          <a:bodyPr wrap="none" rtlCol="0">
            <a:spAutoFit/>
          </a:bodyPr>
          <a:lstStyle/>
          <a:p>
            <a:r>
              <a:rPr lang="zh-CN" altLang="en-US" sz="2800" b="1" dirty="0">
                <a:solidFill>
                  <a:schemeClr val="accent1">
                    <a:lumMod val="20000"/>
                    <a:lumOff val="80000"/>
                  </a:schemeClr>
                </a:solidFill>
              </a:rPr>
              <a:t>团队合作</a:t>
            </a:r>
            <a:endParaRPr lang="en-US" sz="2800" b="1" dirty="0">
              <a:solidFill>
                <a:schemeClr val="accent1">
                  <a:lumMod val="20000"/>
                  <a:lumOff val="80000"/>
                </a:schemeClr>
              </a:solidFill>
            </a:endParaRPr>
          </a:p>
        </p:txBody>
      </p:sp>
      <p:sp>
        <p:nvSpPr>
          <p:cNvPr id="12" name="标题 11"/>
          <p:cNvSpPr>
            <a:spLocks noGrp="1"/>
          </p:cNvSpPr>
          <p:nvPr>
            <p:ph type="title"/>
          </p:nvPr>
        </p:nvSpPr>
        <p:spPr/>
        <p:txBody>
          <a:bodyPr/>
          <a:lstStyle/>
          <a:p>
            <a:r>
              <a:rPr lang="zh-CN" altLang="en-US" dirty="0"/>
              <a:t>目录</a:t>
            </a:r>
            <a:endParaRPr lang="en-US" dirty="0"/>
          </a:p>
        </p:txBody>
      </p:sp>
      <p:sp>
        <p:nvSpPr>
          <p:cNvPr id="13" name="文本框 12"/>
          <p:cNvSpPr txBox="1"/>
          <p:nvPr/>
        </p:nvSpPr>
        <p:spPr>
          <a:xfrm>
            <a:off x="6718463" y="1943707"/>
            <a:ext cx="1620957" cy="523220"/>
          </a:xfrm>
          <a:prstGeom prst="rect">
            <a:avLst/>
          </a:prstGeom>
          <a:noFill/>
        </p:spPr>
        <p:txBody>
          <a:bodyPr wrap="none" rtlCol="0">
            <a:spAutoFit/>
          </a:bodyPr>
          <a:lstStyle/>
          <a:p>
            <a:r>
              <a:rPr lang="zh-CN" altLang="en-US" sz="2800" b="1" dirty="0">
                <a:solidFill>
                  <a:schemeClr val="accent2">
                    <a:lumMod val="20000"/>
                    <a:lumOff val="80000"/>
                  </a:schemeClr>
                </a:solidFill>
              </a:rPr>
              <a:t>整体架构</a:t>
            </a:r>
            <a:endParaRPr lang="en-US" sz="2800" b="1" dirty="0">
              <a:solidFill>
                <a:schemeClr val="accent2">
                  <a:lumMod val="20000"/>
                  <a:lumOff val="80000"/>
                </a:schemeClr>
              </a:solidFill>
            </a:endParaRPr>
          </a:p>
        </p:txBody>
      </p:sp>
      <p:sp>
        <p:nvSpPr>
          <p:cNvPr id="14" name="文本框 13"/>
          <p:cNvSpPr txBox="1"/>
          <p:nvPr/>
        </p:nvSpPr>
        <p:spPr>
          <a:xfrm>
            <a:off x="3314700" y="3480034"/>
            <a:ext cx="1620957" cy="523220"/>
          </a:xfrm>
          <a:prstGeom prst="rect">
            <a:avLst/>
          </a:prstGeom>
          <a:noFill/>
        </p:spPr>
        <p:txBody>
          <a:bodyPr wrap="none" rtlCol="0">
            <a:spAutoFit/>
          </a:bodyPr>
          <a:lstStyle/>
          <a:p>
            <a:r>
              <a:rPr lang="zh-CN" altLang="en-US" sz="2800" b="1" dirty="0">
                <a:solidFill>
                  <a:schemeClr val="accent4">
                    <a:lumMod val="20000"/>
                    <a:lumOff val="80000"/>
                  </a:schemeClr>
                </a:solidFill>
              </a:rPr>
              <a:t>前端构建</a:t>
            </a:r>
          </a:p>
        </p:txBody>
      </p:sp>
      <p:sp>
        <p:nvSpPr>
          <p:cNvPr id="15" name="文本框 14"/>
          <p:cNvSpPr txBox="1"/>
          <p:nvPr/>
        </p:nvSpPr>
        <p:spPr>
          <a:xfrm>
            <a:off x="6718463" y="3480034"/>
            <a:ext cx="1620957" cy="523220"/>
          </a:xfrm>
          <a:prstGeom prst="rect">
            <a:avLst/>
          </a:prstGeom>
          <a:noFill/>
        </p:spPr>
        <p:txBody>
          <a:bodyPr wrap="none" rtlCol="0">
            <a:spAutoFit/>
          </a:bodyPr>
          <a:lstStyle/>
          <a:p>
            <a:r>
              <a:rPr lang="zh-CN" altLang="en-US" sz="2800" b="1" dirty="0">
                <a:solidFill>
                  <a:schemeClr val="accent5">
                    <a:lumMod val="20000"/>
                    <a:lumOff val="80000"/>
                  </a:schemeClr>
                </a:solidFill>
              </a:rPr>
              <a:t>中端优化</a:t>
            </a:r>
            <a:endParaRPr lang="en-US" sz="2800" b="1" dirty="0">
              <a:solidFill>
                <a:schemeClr val="accent5">
                  <a:lumMod val="20000"/>
                  <a:lumOff val="80000"/>
                </a:schemeClr>
              </a:solidFill>
            </a:endParaRPr>
          </a:p>
        </p:txBody>
      </p:sp>
      <p:sp>
        <p:nvSpPr>
          <p:cNvPr id="16" name="文本框 15"/>
          <p:cNvSpPr txBox="1"/>
          <p:nvPr/>
        </p:nvSpPr>
        <p:spPr>
          <a:xfrm>
            <a:off x="3314700" y="5016361"/>
            <a:ext cx="1620957" cy="523220"/>
          </a:xfrm>
          <a:prstGeom prst="rect">
            <a:avLst/>
          </a:prstGeom>
          <a:noFill/>
        </p:spPr>
        <p:txBody>
          <a:bodyPr wrap="none" rtlCol="0">
            <a:spAutoFit/>
          </a:bodyPr>
          <a:lstStyle/>
          <a:p>
            <a:r>
              <a:rPr lang="zh-CN" altLang="en-US" sz="2800" b="1" dirty="0">
                <a:solidFill>
                  <a:schemeClr val="accent6">
                    <a:lumMod val="20000"/>
                    <a:lumOff val="80000"/>
                  </a:schemeClr>
                </a:solidFill>
              </a:rPr>
              <a:t>后端优化</a:t>
            </a:r>
            <a:endParaRPr lang="en-US" altLang="zh-CN" sz="2800" b="1" dirty="0">
              <a:solidFill>
                <a:schemeClr val="accent6">
                  <a:lumMod val="20000"/>
                  <a:lumOff val="80000"/>
                </a:schemeClr>
              </a:solidFill>
            </a:endParaRPr>
          </a:p>
        </p:txBody>
      </p:sp>
      <p:sp>
        <p:nvSpPr>
          <p:cNvPr id="17" name="椭圆 16"/>
          <p:cNvSpPr/>
          <p:nvPr/>
        </p:nvSpPr>
        <p:spPr>
          <a:xfrm>
            <a:off x="7766896" y="4967057"/>
            <a:ext cx="1145048" cy="1145048"/>
          </a:xfrm>
          <a:prstGeom prst="ellipse">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2"/>
          <p:cNvSpPr txBox="1"/>
          <p:nvPr/>
        </p:nvSpPr>
        <p:spPr>
          <a:xfrm>
            <a:off x="6718463" y="5016361"/>
            <a:ext cx="1620957" cy="523220"/>
          </a:xfrm>
          <a:prstGeom prst="rect">
            <a:avLst/>
          </a:prstGeom>
          <a:noFill/>
        </p:spPr>
        <p:txBody>
          <a:bodyPr wrap="none" rtlCol="0">
            <a:spAutoFit/>
          </a:bodyPr>
          <a:lstStyle/>
          <a:p>
            <a:r>
              <a:rPr lang="zh-CN" altLang="en-US" sz="2800" b="1" dirty="0">
                <a:solidFill>
                  <a:schemeClr val="bg2">
                    <a:lumMod val="10000"/>
                    <a:lumOff val="90000"/>
                  </a:schemeClr>
                </a:solidFill>
              </a:rPr>
              <a:t>参考资料</a:t>
            </a:r>
            <a:endParaRPr lang="en-US" altLang="zh-CN" sz="2800" b="1" dirty="0">
              <a:solidFill>
                <a:schemeClr val="bg2">
                  <a:lumMod val="10000"/>
                  <a:lumOff val="9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93815" y="34137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中端优化基础</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——SSA</a:t>
            </a:r>
            <a:endPar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endParaRPr>
          </a:p>
        </p:txBody>
      </p:sp>
      <p:grpSp>
        <p:nvGrpSpPr>
          <p:cNvPr id="2" name="组合 1"/>
          <p:cNvGrpSpPr/>
          <p:nvPr/>
        </p:nvGrpSpPr>
        <p:grpSpPr>
          <a:xfrm>
            <a:off x="479425" y="1308735"/>
            <a:ext cx="11496040" cy="2091690"/>
            <a:chOff x="755" y="2061"/>
            <a:chExt cx="18104" cy="3294"/>
          </a:xfrm>
        </p:grpSpPr>
        <p:sp>
          <p:nvSpPr>
            <p:cNvPr id="3" name="TextBox 52"/>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solidFill>
                    <a:schemeClr val="bg1"/>
                  </a:solidFill>
                  <a:latin typeface="Times New Roman Bold" panose="02020803070505020304" charset="0"/>
                  <a:ea typeface="微软雅黑" panose="020B0503020204020204" charset="-122"/>
                  <a:cs typeface="Times New Roman Bold" panose="02020803070505020304" charset="0"/>
                  <a:sym typeface="微软雅黑" panose="020B0503020204020204" charset="-122"/>
                </a:rPr>
                <a:t>·</a:t>
              </a:r>
              <a:r>
                <a:rPr lang="en-US" altLang="zh-CN" b="1" dirty="0">
                  <a:latin typeface="思源黑体"/>
                  <a:ea typeface="微软雅黑" panose="020B0503020204020204" charset="-122"/>
                  <a:cs typeface="Times New Roman Bold" panose="02020803070505020304" charset="0"/>
                  <a:sym typeface="微软雅黑" panose="020B0503020204020204" charset="-122"/>
                </a:rPr>
                <a:t>Mem2Reg</a:t>
              </a:r>
              <a:endParaRPr lang="zh-CN" altLang="en-US" b="1" dirty="0">
                <a:latin typeface="思源黑体"/>
                <a:ea typeface="微软雅黑" panose="020B0503020204020204" charset="-122"/>
                <a:cs typeface="Times New Roman Bold" panose="02020803070505020304" charset="0"/>
                <a:sym typeface="微软雅黑" panose="020B0503020204020204" charset="-122"/>
              </a:endParaRPr>
            </a:p>
          </p:txBody>
        </p:sp>
        <p:sp>
          <p:nvSpPr>
            <p:cNvPr id="4" name="文本框 3"/>
            <p:cNvSpPr txBox="1"/>
            <p:nvPr/>
          </p:nvSpPr>
          <p:spPr>
            <a:xfrm>
              <a:off x="1096" y="2883"/>
              <a:ext cx="17763" cy="2472"/>
            </a:xfrm>
            <a:prstGeom prst="rect">
              <a:avLst/>
            </a:prstGeom>
            <a:noFill/>
          </p:spPr>
          <p:txBody>
            <a:bodyPr wrap="square" rtlCol="0">
              <a:spAutoFit/>
            </a:bodyPr>
            <a:lstStyle/>
            <a:p>
              <a:pPr algn="l">
                <a:lnSpc>
                  <a:spcPct val="100000"/>
                </a:lnSpc>
                <a:buClrTx/>
                <a:buSzTx/>
              </a:pPr>
              <a:r>
                <a:rPr lang="zh-CN" altLang="en-US" sz="2400" dirty="0">
                  <a:solidFill>
                    <a:srgbClr val="D3FDFC"/>
                  </a:solidFill>
                  <a:uFillTx/>
                  <a:latin typeface="+mn-ea"/>
                  <a:cs typeface="Arial" panose="020B0604020202020204" pitchFamily="34" charset="0"/>
                  <a:sym typeface="+mn-ea"/>
                </a:rPr>
                <a:t>SSA(static single assignment form) 静态单赋值形式，即每个变量均只被定义一次，然后被多次使用。此形式是许多中端优化的基础，如GVN。</a:t>
              </a:r>
              <a:endParaRPr lang="en-US" altLang="zh-CN" sz="2400" dirty="0">
                <a:solidFill>
                  <a:srgbClr val="D3FDFC"/>
                </a:solidFill>
                <a:uFillTx/>
                <a:latin typeface="+mn-ea"/>
                <a:cs typeface="Arial" panose="020B0604020202020204" pitchFamily="34" charset="0"/>
                <a:sym typeface="+mn-ea"/>
              </a:endParaRPr>
            </a:p>
            <a:p>
              <a:pPr algn="l">
                <a:lnSpc>
                  <a:spcPct val="100000"/>
                </a:lnSpc>
                <a:buClrTx/>
                <a:buSzTx/>
              </a:pPr>
              <a:endParaRPr lang="zh-CN" altLang="en-US" sz="2400" dirty="0">
                <a:solidFill>
                  <a:srgbClr val="D3FDFC"/>
                </a:solidFill>
                <a:uFillTx/>
                <a:latin typeface="+mn-ea"/>
                <a:cs typeface="Arial" panose="020B0604020202020204" pitchFamily="34" charset="0"/>
                <a:sym typeface="+mn-ea"/>
              </a:endParaRPr>
            </a:p>
            <a:p>
              <a:pPr algn="l">
                <a:lnSpc>
                  <a:spcPct val="100000"/>
                </a:lnSpc>
                <a:buClrTx/>
                <a:buSzTx/>
              </a:pPr>
              <a:r>
                <a:rPr lang="zh-CN" altLang="en-US" sz="2400" dirty="0">
                  <a:solidFill>
                    <a:srgbClr val="D3FDFC"/>
                  </a:solidFill>
                  <a:uFillTx/>
                  <a:latin typeface="+mn-ea"/>
                  <a:cs typeface="Arial" panose="020B0604020202020204" pitchFamily="34" charset="0"/>
                  <a:sym typeface="+mn-ea"/>
                </a:rPr>
                <a:t>Mem2Reg：消除Load/Store形式的llvm IR中的Alloc和相关的Load/Store指令</a:t>
              </a:r>
            </a:p>
          </p:txBody>
        </p:sp>
      </p:grpSp>
      <p:grpSp>
        <p:nvGrpSpPr>
          <p:cNvPr id="5" name="组合 4"/>
          <p:cNvGrpSpPr/>
          <p:nvPr/>
        </p:nvGrpSpPr>
        <p:grpSpPr>
          <a:xfrm>
            <a:off x="576580" y="3389377"/>
            <a:ext cx="11305540" cy="3220720"/>
            <a:chOff x="908" y="4805"/>
            <a:chExt cx="17804" cy="5072"/>
          </a:xfrm>
        </p:grpSpPr>
        <p:sp>
          <p:nvSpPr>
            <p:cNvPr id="6" name="TextBox 52"/>
            <p:cNvSpPr/>
            <p:nvPr/>
          </p:nvSpPr>
          <p:spPr>
            <a:xfrm>
              <a:off x="908" y="4805"/>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err="1">
                  <a:latin typeface="思源黑体"/>
                  <a:ea typeface="微软雅黑" panose="020B0503020204020204" charset="-122"/>
                  <a:cs typeface="Times New Roman Bold" panose="02020803070505020304" charset="0"/>
                  <a:sym typeface="微软雅黑" panose="020B0503020204020204" charset="-122"/>
                </a:rPr>
                <a:t>RemovePhi</a:t>
              </a:r>
              <a:endParaRPr lang="en-US" altLang="zh-CN" b="1" dirty="0">
                <a:latin typeface="思源黑体"/>
                <a:ea typeface="微软雅黑" panose="020B0503020204020204" charset="-122"/>
                <a:cs typeface="Times New Roman Bold" panose="02020803070505020304" charset="0"/>
                <a:sym typeface="微软雅黑" panose="020B0503020204020204" charset="-122"/>
              </a:endParaRPr>
            </a:p>
          </p:txBody>
        </p:sp>
        <p:sp>
          <p:nvSpPr>
            <p:cNvPr id="7" name="文本框 6"/>
            <p:cNvSpPr txBox="1"/>
            <p:nvPr/>
          </p:nvSpPr>
          <p:spPr>
            <a:xfrm>
              <a:off x="1208" y="5854"/>
              <a:ext cx="17504" cy="4023"/>
            </a:xfrm>
            <a:prstGeom prst="rect">
              <a:avLst/>
            </a:prstGeom>
            <a:noFill/>
          </p:spPr>
          <p:txBody>
            <a:bodyPr wrap="square" rtlCol="0">
              <a:spAutoFit/>
            </a:bodyPr>
            <a:lstStyle/>
            <a:p>
              <a:pPr algn="l">
                <a:buClrTx/>
                <a:buSzTx/>
                <a:buNone/>
              </a:pPr>
              <a:r>
                <a:rPr lang="zh-CN" altLang="en-US" sz="2400" dirty="0">
                  <a:solidFill>
                    <a:srgbClr val="D3FDFC"/>
                  </a:solidFill>
                  <a:latin typeface="+mn-ea"/>
                  <a:cs typeface="Arial" panose="020B0604020202020204" pitchFamily="34" charset="0"/>
                  <a:sym typeface="+mn-ea"/>
                </a:rPr>
                <a:t>因为Phi指令不能被翻译为底层指令，因此需要消除</a:t>
              </a:r>
              <a:r>
                <a:rPr lang="zh-CN" altLang="en-US" sz="2400" b="1" dirty="0">
                  <a:solidFill>
                    <a:srgbClr val="D3FDFC"/>
                  </a:solidFill>
                  <a:latin typeface="+mn-ea"/>
                  <a:cs typeface="Arial" panose="020B0604020202020204" pitchFamily="34" charset="0"/>
                  <a:sym typeface="+mn-ea"/>
                </a:rPr>
                <a:t>Phi指令</a:t>
              </a:r>
              <a:endParaRPr lang="en-US" altLang="zh-CN" sz="2400" b="1" dirty="0">
                <a:solidFill>
                  <a:srgbClr val="D3FDFC"/>
                </a:solidFill>
                <a:latin typeface="+mn-ea"/>
                <a:cs typeface="Arial" panose="020B0604020202020204" pitchFamily="34" charset="0"/>
                <a:sym typeface="+mn-ea"/>
              </a:endParaRPr>
            </a:p>
            <a:p>
              <a:pPr algn="l">
                <a:buClrTx/>
                <a:buSzTx/>
                <a:buNone/>
              </a:pPr>
              <a:endParaRPr lang="zh-CN" altLang="en-US" sz="2400" b="1" dirty="0">
                <a:solidFill>
                  <a:srgbClr val="D3FDFC"/>
                </a:solidFill>
                <a:latin typeface="+mn-ea"/>
                <a:cs typeface="Arial" panose="020B0604020202020204" pitchFamily="34" charset="0"/>
              </a:endParaRPr>
            </a:p>
            <a:p>
              <a:pPr marL="342900" indent="-342900" algn="l">
                <a:lnSpc>
                  <a:spcPct val="100000"/>
                </a:lnSpc>
                <a:buClrTx/>
                <a:buSzTx/>
                <a:buFont typeface="Wingdings" panose="05000000000000000000" pitchFamily="2" charset="2"/>
                <a:buChar char="n"/>
              </a:pPr>
              <a:r>
                <a:rPr lang="zh-CN" altLang="en-US" sz="2000" dirty="0">
                  <a:solidFill>
                    <a:srgbClr val="D3FDFC"/>
                  </a:solidFill>
                  <a:latin typeface="+mn-ea"/>
                  <a:cs typeface="Arial" panose="020B0604020202020204" pitchFamily="34" charset="0"/>
                  <a:sym typeface="+mn-ea"/>
                </a:rPr>
                <a:t>删除Phi，添加Pcopy（并行赋值）</a:t>
              </a:r>
              <a:endParaRPr lang="en-US" altLang="zh-CN" sz="2000" dirty="0">
                <a:solidFill>
                  <a:srgbClr val="D3FDFC"/>
                </a:solidFill>
                <a:latin typeface="+mn-ea"/>
                <a:cs typeface="Arial" panose="020B0604020202020204" pitchFamily="34" charset="0"/>
                <a:sym typeface="+mn-ea"/>
              </a:endParaRPr>
            </a:p>
            <a:p>
              <a:pPr marL="342900" indent="-342900" algn="l">
                <a:lnSpc>
                  <a:spcPct val="100000"/>
                </a:lnSpc>
                <a:buClrTx/>
                <a:buSzTx/>
                <a:buFont typeface="Wingdings" panose="05000000000000000000" pitchFamily="2" charset="2"/>
                <a:buChar char="n"/>
              </a:pPr>
              <a:r>
                <a:rPr lang="zh-CN" altLang="en-US" sz="2000" dirty="0">
                  <a:solidFill>
                    <a:srgbClr val="D3FDFC"/>
                  </a:solidFill>
                  <a:latin typeface="+mn-ea"/>
                  <a:cs typeface="Arial" panose="020B0604020202020204" pitchFamily="34" charset="0"/>
                  <a:sym typeface="+mn-ea"/>
                </a:rPr>
                <a:t>删除Pcopy，添加Move</a:t>
              </a:r>
            </a:p>
            <a:p>
              <a:pPr algn="l">
                <a:lnSpc>
                  <a:spcPct val="100000"/>
                </a:lnSpc>
                <a:buClrTx/>
                <a:buSzTx/>
              </a:pPr>
              <a:endParaRPr lang="zh-CN" altLang="en-US" sz="2400" dirty="0">
                <a:solidFill>
                  <a:srgbClr val="D3FDFC"/>
                </a:solidFill>
                <a:latin typeface="+mn-ea"/>
                <a:cs typeface="Arial" panose="020B0604020202020204" pitchFamily="34" charset="0"/>
              </a:endParaRPr>
            </a:p>
            <a:p>
              <a:pPr algn="l">
                <a:buClrTx/>
                <a:buSzTx/>
                <a:buNone/>
              </a:pPr>
              <a:r>
                <a:rPr lang="zh-CN" altLang="en-US" sz="2400" dirty="0">
                  <a:solidFill>
                    <a:srgbClr val="D3FDFC"/>
                  </a:solidFill>
                  <a:latin typeface="+mn-ea"/>
                  <a:cs typeface="Arial" panose="020B0604020202020204" pitchFamily="34" charset="0"/>
                  <a:sym typeface="+mn-ea"/>
                </a:rPr>
                <a:t>消除Phi指令的时候，如果当前基本块的前驱有多个后继则新建基本块</a:t>
              </a:r>
              <a:endParaRPr lang="zh-CN" altLang="en-US" sz="2400" dirty="0">
                <a:solidFill>
                  <a:srgbClr val="D3FDFC"/>
                </a:solidFill>
                <a:latin typeface="+mn-ea"/>
                <a:cs typeface="Arial" panose="020B0604020202020204" pitchFamily="34" charset="0"/>
              </a:endParaRPr>
            </a:p>
            <a:p>
              <a:pPr algn="l">
                <a:buClrTx/>
                <a:buSzTx/>
                <a:buNone/>
              </a:pPr>
              <a:r>
                <a:rPr lang="zh-CN" altLang="en-US" sz="2400" dirty="0">
                  <a:solidFill>
                    <a:srgbClr val="D3FDFC"/>
                  </a:solidFill>
                  <a:latin typeface="+mn-ea"/>
                  <a:cs typeface="Arial" panose="020B0604020202020204" pitchFamily="34" charset="0"/>
                  <a:sym typeface="+mn-ea"/>
                </a:rPr>
                <a:t>消除Pcopy的时候，如果出现循环赋值，创建中间变量来解决循环的问题</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79425" y="244157"/>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中端优化基础</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冗余消除</a:t>
            </a:r>
          </a:p>
        </p:txBody>
      </p:sp>
      <p:grpSp>
        <p:nvGrpSpPr>
          <p:cNvPr id="8" name="组合 7"/>
          <p:cNvGrpSpPr/>
          <p:nvPr/>
        </p:nvGrpSpPr>
        <p:grpSpPr>
          <a:xfrm>
            <a:off x="479425" y="1308735"/>
            <a:ext cx="11256645" cy="3296702"/>
            <a:chOff x="755" y="2061"/>
            <a:chExt cx="17727" cy="5612"/>
          </a:xfrm>
        </p:grpSpPr>
        <p:sp>
          <p:nvSpPr>
            <p:cNvPr id="10" name="TextBox 52"/>
            <p:cNvSpPr/>
            <p:nvPr/>
          </p:nvSpPr>
          <p:spPr>
            <a:xfrm>
              <a:off x="755" y="2061"/>
              <a:ext cx="6659" cy="89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全局值编号</a:t>
              </a:r>
              <a:r>
                <a:rPr lang="en-US" altLang="zh-CN" b="1" dirty="0">
                  <a:latin typeface="+mn-ea"/>
                  <a:cs typeface="Times New Roman Bold" panose="02020803070505020304" charset="0"/>
                  <a:sym typeface="微软雅黑" panose="020B0503020204020204" charset="-122"/>
                </a:rPr>
                <a:t>(GVN)</a:t>
              </a:r>
            </a:p>
          </p:txBody>
        </p:sp>
        <p:sp>
          <p:nvSpPr>
            <p:cNvPr id="11" name="文本框 10"/>
            <p:cNvSpPr txBox="1"/>
            <p:nvPr/>
          </p:nvSpPr>
          <p:spPr>
            <a:xfrm>
              <a:off x="1213" y="3115"/>
              <a:ext cx="17269" cy="4558"/>
            </a:xfrm>
            <a:prstGeom prst="rect">
              <a:avLst/>
            </a:prstGeom>
            <a:noFill/>
          </p:spPr>
          <p:txBody>
            <a:bodyPr wrap="square" rtlCol="0">
              <a:spAutoFit/>
            </a:bodyPr>
            <a:lstStyle/>
            <a:p>
              <a:pPr algn="l">
                <a:lnSpc>
                  <a:spcPct val="100000"/>
                </a:lnSpc>
                <a:buClrTx/>
                <a:buSzTx/>
              </a:pPr>
              <a:r>
                <a:rPr lang="zh-CN" altLang="en-US" sz="2400" b="1" dirty="0">
                  <a:solidFill>
                    <a:srgbClr val="D3FDFC"/>
                  </a:solidFill>
                  <a:uFillTx/>
                  <a:latin typeface="+mn-ea"/>
                  <a:cs typeface="Arial" panose="020B0604020202020204" pitchFamily="34" charset="0"/>
                  <a:sym typeface="+mn-ea"/>
                </a:rPr>
                <a:t>依赖于 IR 的 SSA 形式 基础且成熟的优化</a:t>
              </a:r>
              <a:r>
                <a:rPr lang="en-US" altLang="zh-CN" sz="2400" b="1" dirty="0">
                  <a:solidFill>
                    <a:srgbClr val="D3FDFC"/>
                  </a:solidFill>
                  <a:uFillTx/>
                  <a:latin typeface="+mn-ea"/>
                  <a:cs typeface="Arial" panose="020B0604020202020204" pitchFamily="34" charset="0"/>
                  <a:sym typeface="+mn-ea"/>
                </a:rPr>
                <a:t>Pass</a:t>
              </a:r>
              <a:endParaRPr lang="zh-CN" altLang="en-US" sz="2400" b="1" dirty="0">
                <a:solidFill>
                  <a:srgbClr val="D3FDFC"/>
                </a:solidFill>
                <a:uFillTx/>
                <a:latin typeface="+mn-ea"/>
                <a:cs typeface="Arial" panose="020B0604020202020204" pitchFamily="34" charset="0"/>
              </a:endParaRPr>
            </a:p>
            <a:p>
              <a:pPr algn="l">
                <a:lnSpc>
                  <a:spcPct val="100000"/>
                </a:lnSpc>
                <a:buClrTx/>
                <a:buSzTx/>
              </a:pPr>
              <a:endParaRPr lang="en-US" altLang="zh-CN" sz="2400" b="1" dirty="0">
                <a:solidFill>
                  <a:srgbClr val="D3FDFC"/>
                </a:solidFill>
                <a:uFillTx/>
                <a:latin typeface="+mn-ea"/>
                <a:cs typeface="Arial" panose="020B0604020202020204" pitchFamily="34" charset="0"/>
                <a:sym typeface="+mn-ea"/>
              </a:endParaRPr>
            </a:p>
            <a:p>
              <a:pPr algn="l">
                <a:lnSpc>
                  <a:spcPct val="100000"/>
                </a:lnSpc>
                <a:buClrTx/>
                <a:buSzTx/>
              </a:pPr>
              <a:r>
                <a:rPr lang="zh-CN" altLang="en-US" sz="2400" b="1" dirty="0">
                  <a:solidFill>
                    <a:srgbClr val="D3FDFC"/>
                  </a:solidFill>
                  <a:uFillTx/>
                  <a:latin typeface="+mn-ea"/>
                  <a:cs typeface="Arial" panose="020B0604020202020204" pitchFamily="34" charset="0"/>
                  <a:sym typeface="+mn-ea"/>
                </a:rPr>
                <a:t>基础的可以 GVN 的指令包括 Alu, Cmp, GetElementPtr 等，可以同时进行常量传播</a:t>
              </a:r>
              <a:r>
                <a:rPr lang="zh-CN" altLang="en-US" sz="2400" b="1" dirty="0">
                  <a:solidFill>
                    <a:srgbClr val="D3FDFC"/>
                  </a:solidFill>
                  <a:latin typeface="+mn-ea"/>
                  <a:cs typeface="Arial" panose="020B0604020202020204" pitchFamily="34" charset="0"/>
                  <a:sym typeface="+mn-ea"/>
                </a:rPr>
                <a:t>；</a:t>
              </a:r>
              <a:r>
                <a:rPr lang="zh-CN" altLang="en-US" sz="2400" b="1" dirty="0">
                  <a:solidFill>
                    <a:srgbClr val="D3FDFC"/>
                  </a:solidFill>
                  <a:uFillTx/>
                  <a:latin typeface="+mn-ea"/>
                  <a:cs typeface="Arial" panose="020B0604020202020204" pitchFamily="34" charset="0"/>
                  <a:sym typeface="+mn-ea"/>
                </a:rPr>
                <a:t>对于函数调用，如果函数内没有调用不可 GVN 的函数，且函数传参均为标量，并且此函数没有修改全局变量，则认为此函数可 GVN，</a:t>
              </a:r>
              <a:r>
                <a:rPr lang="en-US" altLang="zh-CN" sz="2400" b="1" dirty="0">
                  <a:solidFill>
                    <a:srgbClr val="D3FDFC"/>
                  </a:solidFill>
                  <a:uFillTx/>
                  <a:latin typeface="+mn-ea"/>
                  <a:cs typeface="Arial" panose="020B0604020202020204" pitchFamily="34" charset="0"/>
                  <a:sym typeface="+mn-ea"/>
                </a:rPr>
                <a:t>GVN pass</a:t>
              </a:r>
              <a:r>
                <a:rPr lang="zh-CN" altLang="en-US" sz="2400" b="1" dirty="0">
                  <a:solidFill>
                    <a:srgbClr val="D3FDFC"/>
                  </a:solidFill>
                  <a:uFillTx/>
                  <a:latin typeface="+mn-ea"/>
                  <a:cs typeface="Arial" panose="020B0604020202020204" pitchFamily="34" charset="0"/>
                  <a:sym typeface="+mn-ea"/>
                </a:rPr>
                <a:t>后需要执行</a:t>
              </a:r>
              <a:r>
                <a:rPr lang="en-US" altLang="zh-CN" sz="2400" b="1" dirty="0">
                  <a:solidFill>
                    <a:srgbClr val="D3FDFC"/>
                  </a:solidFill>
                  <a:uFillTx/>
                  <a:latin typeface="+mn-ea"/>
                  <a:cs typeface="Arial" panose="020B0604020202020204" pitchFamily="34" charset="0"/>
                  <a:sym typeface="+mn-ea"/>
                </a:rPr>
                <a:t>GCM pass </a:t>
              </a:r>
              <a:r>
                <a:rPr lang="zh-CN" altLang="en-US" sz="2400" b="1" dirty="0">
                  <a:solidFill>
                    <a:srgbClr val="D3FDFC"/>
                  </a:solidFill>
                  <a:uFillTx/>
                  <a:latin typeface="+mn-ea"/>
                  <a:cs typeface="Arial" panose="020B0604020202020204" pitchFamily="34" charset="0"/>
                  <a:sym typeface="+mn-ea"/>
                </a:rPr>
                <a:t>保证支配关系正确</a:t>
              </a:r>
              <a:endParaRPr lang="zh-CN" altLang="en-US" sz="2400" b="1" dirty="0">
                <a:solidFill>
                  <a:srgbClr val="D3FDFC"/>
                </a:solidFill>
                <a:uFillTx/>
                <a:latin typeface="+mn-ea"/>
                <a:cs typeface="Arial" panose="020B0604020202020204" pitchFamily="34" charset="0"/>
              </a:endParaRPr>
            </a:p>
            <a:p>
              <a:pPr algn="l">
                <a:lnSpc>
                  <a:spcPct val="100000"/>
                </a:lnSpc>
                <a:buClrTx/>
                <a:buSzTx/>
                <a:buFont typeface="Wingdings" panose="05000000000000000000" pitchFamily="2" charset="2"/>
                <a:buChar char="u"/>
              </a:pPr>
              <a:endParaRPr lang="zh-CN" altLang="en-US" sz="2400" dirty="0">
                <a:solidFill>
                  <a:srgbClr val="D3FDFC"/>
                </a:solidFill>
                <a:uFillTx/>
                <a:latin typeface="Times New Roman" panose="02020603050405020304" charset="0"/>
                <a:ea typeface="微软雅黑" panose="020B0503020204020204" charset="-122"/>
                <a:cs typeface="Arial" panose="020B0604020202020204" pitchFamily="34" charset="0"/>
                <a:sym typeface="+mn-ea"/>
              </a:endParaRPr>
            </a:p>
          </p:txBody>
        </p:sp>
      </p:grpSp>
      <p:grpSp>
        <p:nvGrpSpPr>
          <p:cNvPr id="2" name="组合 1">
            <a:extLst>
              <a:ext uri="{FF2B5EF4-FFF2-40B4-BE49-F238E27FC236}">
                <a16:creationId xmlns:a16="http://schemas.microsoft.com/office/drawing/2014/main" id="{B6C0C7E0-06F9-A55C-4469-69AFB6722514}"/>
              </a:ext>
            </a:extLst>
          </p:cNvPr>
          <p:cNvGrpSpPr/>
          <p:nvPr/>
        </p:nvGrpSpPr>
        <p:grpSpPr>
          <a:xfrm>
            <a:off x="479425" y="4605168"/>
            <a:ext cx="11300460" cy="1448066"/>
            <a:chOff x="755" y="2061"/>
            <a:chExt cx="17796" cy="2011"/>
          </a:xfrm>
        </p:grpSpPr>
        <p:sp>
          <p:nvSpPr>
            <p:cNvPr id="3" name="TextBox 52">
              <a:extLst>
                <a:ext uri="{FF2B5EF4-FFF2-40B4-BE49-F238E27FC236}">
                  <a16:creationId xmlns:a16="http://schemas.microsoft.com/office/drawing/2014/main" id="{7BDC8E8E-964A-8E39-A23E-1E9C8DE96FC8}"/>
                </a:ext>
              </a:extLst>
            </p:cNvPr>
            <p:cNvSpPr/>
            <p:nvPr/>
          </p:nvSpPr>
          <p:spPr>
            <a:xfrm>
              <a:off x="755" y="2061"/>
              <a:ext cx="8385" cy="95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约束削减</a:t>
              </a:r>
              <a:r>
                <a:rPr lang="en-US" altLang="zh-CN" b="1" dirty="0">
                  <a:latin typeface="+mn-ea"/>
                  <a:cs typeface="Times New Roman Bold" panose="02020803070505020304" charset="0"/>
                  <a:sym typeface="微软雅黑" panose="020B0503020204020204" charset="-122"/>
                </a:rPr>
                <a:t>(</a:t>
              </a:r>
              <a:r>
                <a:rPr lang="en-US" altLang="zh-CN" b="1" dirty="0" err="1">
                  <a:latin typeface="+mn-ea"/>
                  <a:cs typeface="Times New Roman Bold" panose="02020803070505020304" charset="0"/>
                  <a:sym typeface="微软雅黑" panose="020B0503020204020204" charset="-122"/>
                </a:rPr>
                <a:t>ConstrainReduce</a:t>
              </a:r>
              <a:r>
                <a:rPr lang="en-US" altLang="zh-CN" b="1" dirty="0">
                  <a:latin typeface="+mn-ea"/>
                  <a:cs typeface="Times New Roman Bold" panose="02020803070505020304" charset="0"/>
                  <a:sym typeface="微软雅黑" panose="020B0503020204020204" charset="-122"/>
                </a:rPr>
                <a:t>)</a:t>
              </a:r>
            </a:p>
          </p:txBody>
        </p:sp>
        <p:sp>
          <p:nvSpPr>
            <p:cNvPr id="4" name="文本框 3">
              <a:extLst>
                <a:ext uri="{FF2B5EF4-FFF2-40B4-BE49-F238E27FC236}">
                  <a16:creationId xmlns:a16="http://schemas.microsoft.com/office/drawing/2014/main" id="{8CCC3DA6-B18B-314A-CFCD-0B3D3B687949}"/>
                </a:ext>
              </a:extLst>
            </p:cNvPr>
            <p:cNvSpPr txBox="1"/>
            <p:nvPr/>
          </p:nvSpPr>
          <p:spPr>
            <a:xfrm>
              <a:off x="1282" y="2918"/>
              <a:ext cx="17269" cy="1154"/>
            </a:xfrm>
            <a:prstGeom prst="rect">
              <a:avLst/>
            </a:prstGeom>
            <a:noFill/>
          </p:spPr>
          <p:txBody>
            <a:bodyPr wrap="square" rtlCol="0">
              <a:spAutoFit/>
            </a:bodyPr>
            <a:lstStyle/>
            <a:p>
              <a:pPr algn="l">
                <a:lnSpc>
                  <a:spcPct val="100000"/>
                </a:lnSpc>
                <a:buClrTx/>
                <a:buSzTx/>
              </a:pPr>
              <a:r>
                <a:rPr lang="zh-CN" altLang="en-US" sz="2400" b="1" dirty="0">
                  <a:solidFill>
                    <a:srgbClr val="D3FDFC"/>
                  </a:solidFill>
                  <a:uFillTx/>
                  <a:latin typeface="+mn-ea"/>
                  <a:cs typeface="Arial" panose="020B0604020202020204" pitchFamily="34" charset="0"/>
                  <a:sym typeface="+mn-ea"/>
                </a:rPr>
                <a:t>将变量间的大小关系抽象为约束，通过</a:t>
              </a:r>
              <a:r>
                <a:rPr lang="en-US" altLang="zh-CN" sz="2400" b="1" dirty="0" err="1">
                  <a:solidFill>
                    <a:srgbClr val="D3FDFC"/>
                  </a:solidFill>
                  <a:uFillTx/>
                  <a:latin typeface="+mn-ea"/>
                  <a:cs typeface="Arial" panose="020B0604020202020204" pitchFamily="34" charset="0"/>
                  <a:sym typeface="+mn-ea"/>
                </a:rPr>
                <a:t>floyd</a:t>
              </a:r>
              <a:r>
                <a:rPr lang="zh-CN" altLang="en-US" sz="2400" b="1" dirty="0">
                  <a:solidFill>
                    <a:srgbClr val="D3FDFC"/>
                  </a:solidFill>
                  <a:uFillTx/>
                  <a:latin typeface="+mn-ea"/>
                  <a:cs typeface="Arial" panose="020B0604020202020204" pitchFamily="34" charset="0"/>
                  <a:sym typeface="+mn-ea"/>
                </a:rPr>
                <a:t>算法传递约束闭包，根据支配关系移除冗余的变量比较</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93815" y="34137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中端优化基础</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代码移动：</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GCM</a:t>
            </a:r>
            <a:endPar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endParaRPr>
          </a:p>
        </p:txBody>
      </p:sp>
      <p:grpSp>
        <p:nvGrpSpPr>
          <p:cNvPr id="2" name="组合 1"/>
          <p:cNvGrpSpPr/>
          <p:nvPr/>
        </p:nvGrpSpPr>
        <p:grpSpPr>
          <a:xfrm>
            <a:off x="486569" y="1408751"/>
            <a:ext cx="11496040" cy="4904740"/>
            <a:chOff x="755" y="2061"/>
            <a:chExt cx="18104" cy="7724"/>
          </a:xfrm>
        </p:grpSpPr>
        <p:sp>
          <p:nvSpPr>
            <p:cNvPr id="3" name="TextBox 52"/>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全局代码移动</a:t>
              </a:r>
              <a:r>
                <a:rPr lang="en-US" altLang="zh-CN" b="1" dirty="0">
                  <a:latin typeface="+mn-ea"/>
                  <a:cs typeface="Times New Roman Bold" panose="02020803070505020304" charset="0"/>
                  <a:sym typeface="微软雅黑" panose="020B0503020204020204" charset="-122"/>
                </a:rPr>
                <a:t>(GCM)</a:t>
              </a:r>
              <a:endParaRPr lang="zh-CN" altLang="en-US" b="1" dirty="0">
                <a:latin typeface="+mn-ea"/>
                <a:cs typeface="Times New Roman Bold" panose="02020803070505020304" charset="0"/>
                <a:sym typeface="微软雅黑" panose="020B0503020204020204" charset="-122"/>
              </a:endParaRPr>
            </a:p>
          </p:txBody>
        </p:sp>
        <p:sp>
          <p:nvSpPr>
            <p:cNvPr id="4" name="文本框 3"/>
            <p:cNvSpPr txBox="1"/>
            <p:nvPr/>
          </p:nvSpPr>
          <p:spPr>
            <a:xfrm>
              <a:off x="1096" y="3243"/>
              <a:ext cx="17763" cy="6542"/>
            </a:xfrm>
            <a:prstGeom prst="rect">
              <a:avLst/>
            </a:prstGeom>
            <a:noFill/>
          </p:spPr>
          <p:txBody>
            <a:bodyPr wrap="square" rtlCol="0">
              <a:spAutoFit/>
            </a:bodyPr>
            <a:lstStyle/>
            <a:p>
              <a:pPr algn="l">
                <a:lnSpc>
                  <a:spcPct val="100000"/>
                </a:lnSpc>
                <a:buClrTx/>
                <a:buSzTx/>
                <a:buFont typeface="Wingdings" panose="05000000000000000000" pitchFamily="2" charset="2"/>
              </a:pPr>
              <a:r>
                <a:rPr lang="zh-CN" altLang="en-US" sz="2400" b="1" dirty="0">
                  <a:solidFill>
                    <a:srgbClr val="D3FDFC"/>
                  </a:solidFill>
                  <a:uFillTx/>
                  <a:latin typeface="+mn-ea"/>
                  <a:cs typeface="Arial" panose="020B0604020202020204" pitchFamily="34" charset="0"/>
                  <a:sym typeface="+mn-ea"/>
                </a:rPr>
                <a:t>对于一条指令，找到代价最低的位置，只有非 pinned 指令才会被移动</a:t>
              </a:r>
            </a:p>
            <a:p>
              <a:pPr algn="l">
                <a:lnSpc>
                  <a:spcPct val="100000"/>
                </a:lnSpc>
                <a:buClrTx/>
                <a:buSzTx/>
                <a:buFont typeface="Wingdings" panose="05000000000000000000" pitchFamily="2" charset="2"/>
              </a:pPr>
              <a:endParaRPr lang="zh-CN" altLang="en-US" sz="2400" dirty="0">
                <a:solidFill>
                  <a:srgbClr val="D3FDFC"/>
                </a:solidFill>
                <a:uFillTx/>
                <a:latin typeface="+mn-ea"/>
                <a:cs typeface="Arial" panose="020B0604020202020204" pitchFamily="34" charset="0"/>
                <a:sym typeface="+mn-ea"/>
              </a:endParaRPr>
            </a:p>
            <a:p>
              <a:pPr algn="l">
                <a:lnSpc>
                  <a:spcPct val="100000"/>
                </a:lnSpc>
                <a:buClrTx/>
                <a:buSzTx/>
              </a:pPr>
              <a:r>
                <a:rPr lang="zh-CN" altLang="en-US" sz="2400" dirty="0">
                  <a:solidFill>
                    <a:srgbClr val="D3FDFC"/>
                  </a:solidFill>
                  <a:uFillTx/>
                  <a:latin typeface="+mn-ea"/>
                  <a:cs typeface="Arial" panose="020B0604020202020204" pitchFamily="34" charset="0"/>
                  <a:sym typeface="+mn-ea"/>
                </a:rPr>
                <a:t>Pinned 指令：</a:t>
              </a:r>
              <a:r>
                <a:rPr lang="en-US" altLang="zh-CN" sz="2400" b="1" dirty="0">
                  <a:solidFill>
                    <a:schemeClr val="accent3">
                      <a:lumMod val="20000"/>
                      <a:lumOff val="80000"/>
                    </a:schemeClr>
                  </a:solidFill>
                  <a:uFillTx/>
                  <a:latin typeface="+mn-ea"/>
                  <a:cs typeface="Sarasa Gothic SC" panose="020B0502030000000004" pitchFamily="34" charset="-122"/>
                  <a:sym typeface="+mn-ea"/>
                </a:rPr>
                <a:t>Phi, Store, Call, Br 等</a:t>
              </a:r>
            </a:p>
            <a:p>
              <a:pPr algn="l">
                <a:lnSpc>
                  <a:spcPct val="100000"/>
                </a:lnSpc>
                <a:buClrTx/>
                <a:buSzTx/>
                <a:buFont typeface="Wingdings" panose="05000000000000000000" pitchFamily="2" charset="2"/>
              </a:pPr>
              <a:endParaRPr lang="zh-CN" altLang="en-US" sz="2400" dirty="0">
                <a:solidFill>
                  <a:schemeClr val="bg1"/>
                </a:solidFill>
                <a:uFillTx/>
                <a:latin typeface="+mn-ea"/>
                <a:cs typeface="Arial" panose="020B0604020202020204" pitchFamily="34" charset="0"/>
                <a:sym typeface="+mn-ea"/>
              </a:endParaRPr>
            </a:p>
            <a:p>
              <a:pPr algn="l">
                <a:lnSpc>
                  <a:spcPct val="100000"/>
                </a:lnSpc>
                <a:buClrTx/>
                <a:buSzTx/>
              </a:pPr>
              <a:r>
                <a:rPr lang="zh-CN" altLang="en-US" sz="2400" dirty="0">
                  <a:solidFill>
                    <a:srgbClr val="D3FDFC"/>
                  </a:solidFill>
                  <a:uFillTx/>
                  <a:latin typeface="+mn-ea"/>
                  <a:cs typeface="Arial" panose="020B0604020202020204" pitchFamily="34" charset="0"/>
                  <a:sym typeface="+mn-ea"/>
                </a:rPr>
                <a:t>Schedule Early: </a:t>
              </a:r>
              <a:r>
                <a:rPr lang="zh-CN" altLang="en-US" sz="2400" b="1" dirty="0">
                  <a:solidFill>
                    <a:schemeClr val="accent3">
                      <a:lumMod val="20000"/>
                      <a:lumOff val="80000"/>
                    </a:schemeClr>
                  </a:solidFill>
                  <a:uFillTx/>
                  <a:latin typeface="+mn-ea"/>
                  <a:cs typeface="Sarasa Gothic SC" panose="020B0502030000000004" pitchFamily="34" charset="-122"/>
                  <a:sym typeface="+mn-ea"/>
                </a:rPr>
                <a:t>对指令 </a:t>
              </a:r>
              <a:r>
                <a:rPr lang="en-US" altLang="zh-CN" sz="2400" b="1" dirty="0" err="1">
                  <a:solidFill>
                    <a:schemeClr val="accent3">
                      <a:lumMod val="20000"/>
                      <a:lumOff val="80000"/>
                    </a:schemeClr>
                  </a:solidFill>
                  <a:uFillTx/>
                  <a:latin typeface="+mn-ea"/>
                  <a:cs typeface="Sarasa Gothic SC" panose="020B0502030000000004" pitchFamily="34" charset="-122"/>
                  <a:sym typeface="+mn-ea"/>
                </a:rPr>
                <a:t>instr</a:t>
              </a:r>
              <a:r>
                <a:rPr lang="en-US" altLang="zh-CN" sz="2400" b="1" dirty="0">
                  <a:solidFill>
                    <a:schemeClr val="accent3">
                      <a:lumMod val="20000"/>
                      <a:lumOff val="80000"/>
                    </a:schemeClr>
                  </a:solidFill>
                  <a:uFillTx/>
                  <a:latin typeface="+mn-ea"/>
                  <a:cs typeface="Sarasa Gothic SC" panose="020B0502030000000004" pitchFamily="34" charset="-122"/>
                  <a:sym typeface="+mn-ea"/>
                </a:rPr>
                <a:t> </a:t>
              </a:r>
              <a:r>
                <a:rPr lang="zh-CN" altLang="en-US" sz="2400" b="1" dirty="0">
                  <a:solidFill>
                    <a:schemeClr val="accent3">
                      <a:lumMod val="20000"/>
                      <a:lumOff val="80000"/>
                    </a:schemeClr>
                  </a:solidFill>
                  <a:uFillTx/>
                  <a:latin typeface="+mn-ea"/>
                  <a:cs typeface="Sarasa Gothic SC" panose="020B0502030000000004" pitchFamily="34" charset="-122"/>
                  <a:sym typeface="+mn-ea"/>
                </a:rPr>
                <a:t>的所有 </a:t>
              </a:r>
              <a:r>
                <a:rPr lang="en-US" altLang="zh-CN" sz="2400" b="1" dirty="0">
                  <a:solidFill>
                    <a:schemeClr val="accent3">
                      <a:lumMod val="20000"/>
                      <a:lumOff val="80000"/>
                    </a:schemeClr>
                  </a:solidFill>
                  <a:uFillTx/>
                  <a:latin typeface="+mn-ea"/>
                  <a:cs typeface="Sarasa Gothic SC" panose="020B0502030000000004" pitchFamily="34" charset="-122"/>
                  <a:sym typeface="+mn-ea"/>
                </a:rPr>
                <a:t>use </a:t>
              </a:r>
              <a:r>
                <a:rPr lang="zh-CN" altLang="en-US" sz="2400" b="1" dirty="0">
                  <a:solidFill>
                    <a:schemeClr val="accent3">
                      <a:lumMod val="20000"/>
                      <a:lumOff val="80000"/>
                    </a:schemeClr>
                  </a:solidFill>
                  <a:uFillTx/>
                  <a:latin typeface="+mn-ea"/>
                  <a:cs typeface="Sarasa Gothic SC" panose="020B0502030000000004" pitchFamily="34" charset="-122"/>
                  <a:sym typeface="+mn-ea"/>
                </a:rPr>
                <a:t>，如果 </a:t>
              </a:r>
              <a:r>
                <a:rPr lang="en-US" altLang="zh-CN" sz="2400" b="1" dirty="0">
                  <a:solidFill>
                    <a:schemeClr val="accent3">
                      <a:lumMod val="20000"/>
                      <a:lumOff val="80000"/>
                    </a:schemeClr>
                  </a:solidFill>
                  <a:uFillTx/>
                  <a:latin typeface="+mn-ea"/>
                  <a:cs typeface="Sarasa Gothic SC" panose="020B0502030000000004" pitchFamily="34" charset="-122"/>
                  <a:sym typeface="+mn-ea"/>
                </a:rPr>
                <a:t>use </a:t>
              </a:r>
              <a:r>
                <a:rPr lang="zh-CN" altLang="en-US" sz="2400" b="1" dirty="0">
                  <a:solidFill>
                    <a:schemeClr val="accent3">
                      <a:lumMod val="20000"/>
                      <a:lumOff val="80000"/>
                    </a:schemeClr>
                  </a:solidFill>
                  <a:uFillTx/>
                  <a:latin typeface="+mn-ea"/>
                  <a:cs typeface="Sarasa Gothic SC" panose="020B0502030000000004" pitchFamily="34" charset="-122"/>
                  <a:sym typeface="+mn-ea"/>
                </a:rPr>
                <a:t>所在的基本块 </a:t>
              </a:r>
              <a:r>
                <a:rPr lang="en-US" altLang="zh-CN" sz="2400" b="1" dirty="0">
                  <a:solidFill>
                    <a:schemeClr val="accent3">
                      <a:lumMod val="20000"/>
                      <a:lumOff val="80000"/>
                    </a:schemeClr>
                  </a:solidFill>
                  <a:uFillTx/>
                  <a:latin typeface="+mn-ea"/>
                  <a:cs typeface="Sarasa Gothic SC" panose="020B0502030000000004" pitchFamily="34" charset="-122"/>
                  <a:sym typeface="+mn-ea"/>
                </a:rPr>
                <a:t>A </a:t>
              </a:r>
              <a:r>
                <a:rPr lang="zh-CN" altLang="en-US" sz="2400" b="1" dirty="0">
                  <a:solidFill>
                    <a:schemeClr val="accent3">
                      <a:lumMod val="20000"/>
                      <a:lumOff val="80000"/>
                    </a:schemeClr>
                  </a:solidFill>
                  <a:uFillTx/>
                  <a:latin typeface="+mn-ea"/>
                  <a:cs typeface="Sarasa Gothic SC" panose="020B0502030000000004" pitchFamily="34" charset="-122"/>
                  <a:sym typeface="+mn-ea"/>
                </a:rPr>
                <a:t>的支配树深度小于 </a:t>
              </a:r>
              <a:r>
                <a:rPr lang="en-US" altLang="zh-CN" sz="2400" b="1" dirty="0" err="1">
                  <a:solidFill>
                    <a:schemeClr val="accent3">
                      <a:lumMod val="20000"/>
                      <a:lumOff val="80000"/>
                    </a:schemeClr>
                  </a:solidFill>
                  <a:uFillTx/>
                  <a:latin typeface="+mn-ea"/>
                  <a:cs typeface="Sarasa Gothic SC" panose="020B0502030000000004" pitchFamily="34" charset="-122"/>
                  <a:sym typeface="+mn-ea"/>
                </a:rPr>
                <a:t>instr</a:t>
              </a:r>
              <a:r>
                <a:rPr lang="en-US" altLang="zh-CN" sz="2400" b="1" dirty="0">
                  <a:solidFill>
                    <a:schemeClr val="accent3">
                      <a:lumMod val="20000"/>
                      <a:lumOff val="80000"/>
                    </a:schemeClr>
                  </a:solidFill>
                  <a:uFillTx/>
                  <a:latin typeface="+mn-ea"/>
                  <a:cs typeface="Sarasa Gothic SC" panose="020B0502030000000004" pitchFamily="34" charset="-122"/>
                  <a:sym typeface="+mn-ea"/>
                </a:rPr>
                <a:t> </a:t>
              </a:r>
              <a:r>
                <a:rPr lang="zh-CN" altLang="en-US" sz="2400" b="1" dirty="0">
                  <a:solidFill>
                    <a:schemeClr val="accent3">
                      <a:lumMod val="20000"/>
                      <a:lumOff val="80000"/>
                    </a:schemeClr>
                  </a:solidFill>
                  <a:uFillTx/>
                  <a:latin typeface="+mn-ea"/>
                  <a:cs typeface="Sarasa Gothic SC" panose="020B0502030000000004" pitchFamily="34" charset="-122"/>
                  <a:sym typeface="+mn-ea"/>
                </a:rPr>
                <a:t>所在的基本块 </a:t>
              </a:r>
              <a:r>
                <a:rPr lang="en-US" altLang="zh-CN" sz="2400" b="1" dirty="0">
                  <a:solidFill>
                    <a:schemeClr val="accent3">
                      <a:lumMod val="20000"/>
                      <a:lumOff val="80000"/>
                    </a:schemeClr>
                  </a:solidFill>
                  <a:uFillTx/>
                  <a:latin typeface="+mn-ea"/>
                  <a:cs typeface="Sarasa Gothic SC" panose="020B0502030000000004" pitchFamily="34" charset="-122"/>
                  <a:sym typeface="+mn-ea"/>
                </a:rPr>
                <a:t>B </a:t>
              </a:r>
              <a:r>
                <a:rPr lang="zh-CN" altLang="en-US" sz="2400" b="1" dirty="0">
                  <a:solidFill>
                    <a:schemeClr val="accent3">
                      <a:lumMod val="20000"/>
                      <a:lumOff val="80000"/>
                    </a:schemeClr>
                  </a:solidFill>
                  <a:uFillTx/>
                  <a:latin typeface="+mn-ea"/>
                  <a:cs typeface="Sarasa Gothic SC" panose="020B0502030000000004" pitchFamily="34" charset="-122"/>
                  <a:sym typeface="+mn-ea"/>
                </a:rPr>
                <a:t>的支配树深度，则将指令放入基本块 </a:t>
              </a:r>
              <a:r>
                <a:rPr lang="en-US" altLang="zh-CN" sz="2400" b="1" dirty="0">
                  <a:solidFill>
                    <a:schemeClr val="accent3">
                      <a:lumMod val="20000"/>
                      <a:lumOff val="80000"/>
                    </a:schemeClr>
                  </a:solidFill>
                  <a:uFillTx/>
                  <a:latin typeface="+mn-ea"/>
                  <a:cs typeface="Sarasa Gothic SC" panose="020B0502030000000004" pitchFamily="34" charset="-122"/>
                  <a:sym typeface="+mn-ea"/>
                </a:rPr>
                <a:t>A</a:t>
              </a:r>
            </a:p>
            <a:p>
              <a:pPr algn="l">
                <a:lnSpc>
                  <a:spcPct val="100000"/>
                </a:lnSpc>
                <a:buClrTx/>
                <a:buSzTx/>
                <a:buFont typeface="Wingdings" panose="05000000000000000000" pitchFamily="2" charset="2"/>
                <a:buChar char="u"/>
              </a:pP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a:p>
              <a:pPr algn="l">
                <a:lnSpc>
                  <a:spcPct val="100000"/>
                </a:lnSpc>
                <a:buClrTx/>
                <a:buSzTx/>
              </a:pPr>
              <a:r>
                <a:rPr lang="zh-CN" altLang="en-US" sz="2400" dirty="0">
                  <a:solidFill>
                    <a:srgbClr val="D3FDFC"/>
                  </a:solidFill>
                  <a:uFillTx/>
                  <a:latin typeface="+mn-ea"/>
                  <a:cs typeface="Arial" panose="020B0604020202020204" pitchFamily="34" charset="0"/>
                  <a:sym typeface="+mn-ea"/>
                </a:rPr>
                <a:t>Schedule Late: </a:t>
              </a:r>
              <a:r>
                <a:rPr lang="zh-CN" altLang="en-US" sz="2400" b="1" dirty="0">
                  <a:solidFill>
                    <a:schemeClr val="accent3">
                      <a:lumMod val="20000"/>
                      <a:lumOff val="80000"/>
                    </a:schemeClr>
                  </a:solidFill>
                  <a:uFillTx/>
                  <a:latin typeface="+mn-ea"/>
                  <a:cs typeface="Sarasa Gothic SC" panose="020B0502030000000004" pitchFamily="34" charset="-122"/>
                  <a:sym typeface="+mn-ea"/>
                </a:rPr>
                <a:t>对指令 </a:t>
              </a:r>
              <a:r>
                <a:rPr lang="en-US" altLang="zh-CN" sz="2400" b="1" dirty="0" err="1">
                  <a:solidFill>
                    <a:schemeClr val="accent3">
                      <a:lumMod val="20000"/>
                      <a:lumOff val="80000"/>
                    </a:schemeClr>
                  </a:solidFill>
                  <a:uFillTx/>
                  <a:latin typeface="+mn-ea"/>
                  <a:cs typeface="Sarasa Gothic SC" panose="020B0502030000000004" pitchFamily="34" charset="-122"/>
                  <a:sym typeface="+mn-ea"/>
                </a:rPr>
                <a:t>instr</a:t>
              </a:r>
              <a:r>
                <a:rPr lang="en-US" altLang="zh-CN" sz="2400" b="1" dirty="0">
                  <a:solidFill>
                    <a:schemeClr val="accent3">
                      <a:lumMod val="20000"/>
                      <a:lumOff val="80000"/>
                    </a:schemeClr>
                  </a:solidFill>
                  <a:uFillTx/>
                  <a:latin typeface="+mn-ea"/>
                  <a:cs typeface="Sarasa Gothic SC" panose="020B0502030000000004" pitchFamily="34" charset="-122"/>
                  <a:sym typeface="+mn-ea"/>
                </a:rPr>
                <a:t> </a:t>
              </a:r>
              <a:r>
                <a:rPr lang="zh-CN" altLang="en-US" sz="2400" b="1" dirty="0">
                  <a:solidFill>
                    <a:schemeClr val="accent3">
                      <a:lumMod val="20000"/>
                      <a:lumOff val="80000"/>
                    </a:schemeClr>
                  </a:solidFill>
                  <a:uFillTx/>
                  <a:latin typeface="+mn-ea"/>
                  <a:cs typeface="Sarasa Gothic SC" panose="020B0502030000000004" pitchFamily="34" charset="-122"/>
                  <a:sym typeface="+mn-ea"/>
                </a:rPr>
                <a:t>的所有 </a:t>
              </a:r>
              <a:r>
                <a:rPr lang="en-US" altLang="zh-CN" sz="2400" b="1" dirty="0">
                  <a:solidFill>
                    <a:schemeClr val="accent3">
                      <a:lumMod val="20000"/>
                      <a:lumOff val="80000"/>
                    </a:schemeClr>
                  </a:solidFill>
                  <a:uFillTx/>
                  <a:latin typeface="+mn-ea"/>
                  <a:cs typeface="Sarasa Gothic SC" panose="020B0502030000000004" pitchFamily="34" charset="-122"/>
                  <a:sym typeface="+mn-ea"/>
                </a:rPr>
                <a:t>user </a:t>
              </a:r>
              <a:r>
                <a:rPr lang="zh-CN" altLang="en-US" sz="2400" b="1" dirty="0">
                  <a:solidFill>
                    <a:schemeClr val="accent3">
                      <a:lumMod val="20000"/>
                      <a:lumOff val="80000"/>
                    </a:schemeClr>
                  </a:solidFill>
                  <a:uFillTx/>
                  <a:latin typeface="+mn-ea"/>
                  <a:cs typeface="Sarasa Gothic SC" panose="020B0502030000000004" pitchFamily="34" charset="-122"/>
                  <a:sym typeface="+mn-ea"/>
                </a:rPr>
                <a:t>，其所在基本块在支配树上的 </a:t>
              </a:r>
              <a:r>
                <a:rPr lang="en-US" altLang="zh-CN" sz="2400" b="1" dirty="0">
                  <a:solidFill>
                    <a:schemeClr val="accent3">
                      <a:lumMod val="20000"/>
                      <a:lumOff val="80000"/>
                    </a:schemeClr>
                  </a:solidFill>
                  <a:uFillTx/>
                  <a:latin typeface="+mn-ea"/>
                  <a:cs typeface="Sarasa Gothic SC" panose="020B0502030000000004" pitchFamily="34" charset="-122"/>
                  <a:sym typeface="+mn-ea"/>
                </a:rPr>
                <a:t>LCA </a:t>
              </a:r>
              <a:r>
                <a:rPr lang="zh-CN" altLang="en-US" sz="2400" b="1" dirty="0">
                  <a:solidFill>
                    <a:schemeClr val="accent3">
                      <a:lumMod val="20000"/>
                      <a:lumOff val="80000"/>
                    </a:schemeClr>
                  </a:solidFill>
                  <a:uFillTx/>
                  <a:latin typeface="+mn-ea"/>
                  <a:cs typeface="Sarasa Gothic SC" panose="020B0502030000000004" pitchFamily="34" charset="-122"/>
                  <a:sym typeface="+mn-ea"/>
                </a:rPr>
                <a:t>到 </a:t>
              </a:r>
              <a:r>
                <a:rPr lang="en-US" altLang="zh-CN" sz="2400" b="1" dirty="0" err="1">
                  <a:solidFill>
                    <a:schemeClr val="accent3">
                      <a:lumMod val="20000"/>
                      <a:lumOff val="80000"/>
                    </a:schemeClr>
                  </a:solidFill>
                  <a:uFillTx/>
                  <a:latin typeface="+mn-ea"/>
                  <a:cs typeface="Sarasa Gothic SC" panose="020B0502030000000004" pitchFamily="34" charset="-122"/>
                  <a:sym typeface="+mn-ea"/>
                </a:rPr>
                <a:t>instr</a:t>
              </a:r>
              <a:r>
                <a:rPr lang="en-US" altLang="zh-CN" sz="2400" b="1" dirty="0">
                  <a:solidFill>
                    <a:schemeClr val="accent3">
                      <a:lumMod val="20000"/>
                      <a:lumOff val="80000"/>
                    </a:schemeClr>
                  </a:solidFill>
                  <a:uFillTx/>
                  <a:latin typeface="+mn-ea"/>
                  <a:cs typeface="Sarasa Gothic SC" panose="020B0502030000000004" pitchFamily="34" charset="-122"/>
                  <a:sym typeface="+mn-ea"/>
                </a:rPr>
                <a:t> </a:t>
              </a:r>
              <a:r>
                <a:rPr lang="zh-CN" altLang="en-US" sz="2400" b="1" dirty="0">
                  <a:solidFill>
                    <a:schemeClr val="accent3">
                      <a:lumMod val="20000"/>
                      <a:lumOff val="80000"/>
                    </a:schemeClr>
                  </a:solidFill>
                  <a:uFillTx/>
                  <a:latin typeface="+mn-ea"/>
                  <a:cs typeface="Sarasa Gothic SC" panose="020B0502030000000004" pitchFamily="34" charset="-122"/>
                  <a:sym typeface="+mn-ea"/>
                </a:rPr>
                <a:t>所在的原始基本块构成的链均可以放置该指令，把 </a:t>
              </a:r>
              <a:r>
                <a:rPr lang="en-US" altLang="zh-CN" sz="2400" b="1" dirty="0" err="1">
                  <a:solidFill>
                    <a:schemeClr val="accent3">
                      <a:lumMod val="20000"/>
                      <a:lumOff val="80000"/>
                    </a:schemeClr>
                  </a:solidFill>
                  <a:uFillTx/>
                  <a:latin typeface="+mn-ea"/>
                  <a:cs typeface="Sarasa Gothic SC" panose="020B0502030000000004" pitchFamily="34" charset="-122"/>
                  <a:sym typeface="+mn-ea"/>
                </a:rPr>
                <a:t>instr</a:t>
              </a:r>
              <a:r>
                <a:rPr lang="en-US" altLang="zh-CN" sz="2400" b="1" dirty="0">
                  <a:solidFill>
                    <a:schemeClr val="accent3">
                      <a:lumMod val="20000"/>
                      <a:lumOff val="80000"/>
                    </a:schemeClr>
                  </a:solidFill>
                  <a:uFillTx/>
                  <a:latin typeface="+mn-ea"/>
                  <a:cs typeface="Sarasa Gothic SC" panose="020B0502030000000004" pitchFamily="34" charset="-122"/>
                  <a:sym typeface="+mn-ea"/>
                </a:rPr>
                <a:t> </a:t>
              </a:r>
              <a:r>
                <a:rPr lang="zh-CN" altLang="en-US" sz="2400" b="1" dirty="0">
                  <a:solidFill>
                    <a:schemeClr val="accent3">
                      <a:lumMod val="20000"/>
                      <a:lumOff val="80000"/>
                    </a:schemeClr>
                  </a:solidFill>
                  <a:uFillTx/>
                  <a:latin typeface="+mn-ea"/>
                  <a:cs typeface="Sarasa Gothic SC" panose="020B0502030000000004" pitchFamily="34" charset="-122"/>
                  <a:sym typeface="+mn-ea"/>
                </a:rPr>
                <a:t>放入循环深度最小的基本块，循环深度相同时选择支配树深度较深的基本块</a:t>
              </a:r>
              <a:endParaRPr lang="en-US" altLang="zh-CN" sz="2400" b="1" dirty="0">
                <a:solidFill>
                  <a:schemeClr val="accent3">
                    <a:lumMod val="20000"/>
                    <a:lumOff val="80000"/>
                  </a:schemeClr>
                </a:solidFill>
                <a:latin typeface="+mn-ea"/>
                <a:cs typeface="Sarasa Gothic SC" panose="020B0502030000000004" pitchFamily="34" charset="-122"/>
              </a:endParaRPr>
            </a:p>
            <a:p>
              <a:pPr algn="l">
                <a:lnSpc>
                  <a:spcPct val="100000"/>
                </a:lnSpc>
                <a:buClrTx/>
                <a:buSzTx/>
                <a:buFont typeface="Wingdings" panose="05000000000000000000" pitchFamily="2" charset="2"/>
                <a:buChar char="u"/>
              </a:pPr>
              <a:endParaRPr lang="zh-CN" altLang="en-US" sz="2400" i="1" dirty="0">
                <a:solidFill>
                  <a:schemeClr val="bg1"/>
                </a:solidFill>
                <a:uFillTx/>
                <a:latin typeface="Times New Roman" panose="02020603050405020304" charset="0"/>
                <a:ea typeface="微软雅黑" panose="020B0503020204020204" charset="-122"/>
                <a:cs typeface="Arial" panose="020B0604020202020204" pitchFamily="34" charset="0"/>
                <a:sym typeface="+mn-ea"/>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93815" y="34137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中端优化基础</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死代码删除</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DCE</a:t>
            </a:r>
            <a:endPar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endParaRPr>
          </a:p>
        </p:txBody>
      </p:sp>
      <p:grpSp>
        <p:nvGrpSpPr>
          <p:cNvPr id="2" name="组合 1"/>
          <p:cNvGrpSpPr/>
          <p:nvPr/>
        </p:nvGrpSpPr>
        <p:grpSpPr>
          <a:xfrm>
            <a:off x="474345" y="1412875"/>
            <a:ext cx="11515090" cy="1128395"/>
            <a:chOff x="747" y="2225"/>
            <a:chExt cx="18134" cy="1777"/>
          </a:xfrm>
        </p:grpSpPr>
        <p:sp>
          <p:nvSpPr>
            <p:cNvPr id="3" name="TextBox 52"/>
            <p:cNvSpPr/>
            <p:nvPr/>
          </p:nvSpPr>
          <p:spPr>
            <a:xfrm>
              <a:off x="747" y="2225"/>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死代码删除</a:t>
              </a:r>
              <a:r>
                <a:rPr lang="en-US" altLang="zh-CN" b="1" dirty="0">
                  <a:latin typeface="+mn-ea"/>
                  <a:cs typeface="Times New Roman Bold" panose="02020803070505020304" charset="0"/>
                  <a:sym typeface="微软雅黑" panose="020B0503020204020204" charset="-122"/>
                </a:rPr>
                <a:t>(DCE)</a:t>
              </a:r>
              <a:endParaRPr lang="zh-CN" altLang="en-US" b="1" dirty="0">
                <a:latin typeface="+mn-ea"/>
                <a:cs typeface="Times New Roman Bold" panose="02020803070505020304" charset="0"/>
                <a:sym typeface="微软雅黑" panose="020B0503020204020204" charset="-122"/>
              </a:endParaRPr>
            </a:p>
          </p:txBody>
        </p:sp>
        <p:sp>
          <p:nvSpPr>
            <p:cNvPr id="4" name="文本框 3"/>
            <p:cNvSpPr txBox="1"/>
            <p:nvPr/>
          </p:nvSpPr>
          <p:spPr>
            <a:xfrm>
              <a:off x="777" y="3275"/>
              <a:ext cx="18104" cy="727"/>
            </a:xfrm>
            <a:prstGeom prst="rect">
              <a:avLst/>
            </a:prstGeom>
            <a:noFill/>
          </p:spPr>
          <p:txBody>
            <a:bodyPr wrap="square" rtlCol="0">
              <a:spAutoFit/>
            </a:bodyPr>
            <a:lstStyle/>
            <a:p>
              <a:pPr marL="800100" lvl="1" indent="-342900">
                <a:buFont typeface="Wingdings" panose="05000000000000000000" pitchFamily="2" charset="2"/>
                <a:buChar char="n"/>
              </a:pPr>
              <a:r>
                <a:rPr lang="zh-CN" altLang="en-US" sz="2400" dirty="0">
                  <a:uFillTx/>
                  <a:latin typeface="+mn-ea"/>
                  <a:cs typeface="Arial" panose="020B0604020202020204" pitchFamily="34" charset="0"/>
                  <a:sym typeface="+mn-ea"/>
                </a:rPr>
                <a:t>以</a:t>
              </a:r>
              <a:r>
                <a:rPr lang="en-US" altLang="zh-CN" sz="2400" dirty="0">
                  <a:uFillTx/>
                  <a:latin typeface="+mn-ea"/>
                  <a:cs typeface="Arial" panose="020B0604020202020204" pitchFamily="34" charset="0"/>
                  <a:sym typeface="+mn-ea"/>
                </a:rPr>
                <a:t>main</a:t>
              </a:r>
              <a:r>
                <a:rPr lang="zh-CN" altLang="en-US" sz="2400" dirty="0">
                  <a:uFillTx/>
                  <a:latin typeface="+mn-ea"/>
                  <a:cs typeface="Arial" panose="020B0604020202020204" pitchFamily="34" charset="0"/>
                  <a:sym typeface="+mn-ea"/>
                </a:rPr>
                <a:t>函数中</a:t>
              </a:r>
              <a:r>
                <a:rPr lang="en-US" altLang="zh-CN" sz="2400" dirty="0">
                  <a:uFillTx/>
                  <a:latin typeface="+mn-ea"/>
                  <a:cs typeface="Arial" panose="020B0604020202020204" pitchFamily="34" charset="0"/>
                  <a:sym typeface="+mn-ea"/>
                </a:rPr>
                <a:t>ret</a:t>
              </a:r>
              <a:r>
                <a:rPr lang="zh-CN" altLang="en-US" sz="2400" dirty="0">
                  <a:uFillTx/>
                  <a:latin typeface="+mn-ea"/>
                  <a:cs typeface="Arial" panose="020B0604020202020204" pitchFamily="34" charset="0"/>
                  <a:sym typeface="+mn-ea"/>
                </a:rPr>
                <a:t>为起点，构建有用闭包，删除无用指令和</a:t>
              </a:r>
              <a:r>
                <a:rPr lang="en-US" altLang="zh-CN" sz="2400" dirty="0">
                  <a:uFillTx/>
                  <a:latin typeface="+mn-ea"/>
                  <a:cs typeface="Arial" panose="020B0604020202020204" pitchFamily="34" charset="0"/>
                  <a:sym typeface="+mn-ea"/>
                </a:rPr>
                <a:t>Value</a:t>
              </a:r>
              <a:endParaRPr lang="zh-CN" altLang="en-US" sz="2400" dirty="0">
                <a:uFillTx/>
                <a:latin typeface="+mn-ea"/>
                <a:cs typeface="Arial" panose="020B0604020202020204" pitchFamily="34" charset="0"/>
                <a:sym typeface="+mn-ea"/>
              </a:endParaRPr>
            </a:p>
          </p:txBody>
        </p:sp>
      </p:grpSp>
      <p:grpSp>
        <p:nvGrpSpPr>
          <p:cNvPr id="8" name="组合 7">
            <a:extLst>
              <a:ext uri="{FF2B5EF4-FFF2-40B4-BE49-F238E27FC236}">
                <a16:creationId xmlns:a16="http://schemas.microsoft.com/office/drawing/2014/main" id="{4B2B95AC-E6E9-2686-9E3C-5ADD346A4D25}"/>
              </a:ext>
            </a:extLst>
          </p:cNvPr>
          <p:cNvGrpSpPr/>
          <p:nvPr/>
        </p:nvGrpSpPr>
        <p:grpSpPr>
          <a:xfrm>
            <a:off x="474659" y="4020183"/>
            <a:ext cx="11515090" cy="1129030"/>
            <a:chOff x="755" y="2061"/>
            <a:chExt cx="18134" cy="1778"/>
          </a:xfrm>
        </p:grpSpPr>
        <p:sp>
          <p:nvSpPr>
            <p:cNvPr id="10" name="TextBox 52">
              <a:extLst>
                <a:ext uri="{FF2B5EF4-FFF2-40B4-BE49-F238E27FC236}">
                  <a16:creationId xmlns:a16="http://schemas.microsoft.com/office/drawing/2014/main" id="{28496E1C-0010-01ED-88F4-24C1B848473B}"/>
                </a:ext>
              </a:extLst>
            </p:cNvPr>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死循环消除</a:t>
              </a:r>
            </a:p>
          </p:txBody>
        </p:sp>
        <p:sp>
          <p:nvSpPr>
            <p:cNvPr id="11" name="文本框 10">
              <a:extLst>
                <a:ext uri="{FF2B5EF4-FFF2-40B4-BE49-F238E27FC236}">
                  <a16:creationId xmlns:a16="http://schemas.microsoft.com/office/drawing/2014/main" id="{7FC31E79-E5BA-53B5-6DC4-40DD773A30D2}"/>
                </a:ext>
              </a:extLst>
            </p:cNvPr>
            <p:cNvSpPr txBox="1"/>
            <p:nvPr/>
          </p:nvSpPr>
          <p:spPr>
            <a:xfrm>
              <a:off x="785" y="3112"/>
              <a:ext cx="18104" cy="727"/>
            </a:xfrm>
            <a:prstGeom prst="rect">
              <a:avLst/>
            </a:prstGeom>
            <a:noFill/>
          </p:spPr>
          <p:txBody>
            <a:bodyPr wrap="square" rtlCol="0">
              <a:spAutoFit/>
            </a:bodyPr>
            <a:lstStyle/>
            <a:p>
              <a:pPr marL="800100" lvl="1" indent="-342900">
                <a:buFont typeface="Wingdings" panose="05000000000000000000" pitchFamily="2" charset="2"/>
                <a:buChar char="n"/>
              </a:pPr>
              <a:r>
                <a:rPr lang="zh-CN" altLang="en-US" sz="2400" dirty="0">
                  <a:latin typeface="+mn-ea"/>
                  <a:cs typeface="Arial" panose="020B0604020202020204" pitchFamily="34" charset="0"/>
                  <a:sym typeface="+mn-ea"/>
                </a:rPr>
                <a:t>消除不产生副作用，不对结果产生影响的循环</a:t>
              </a:r>
              <a:endParaRPr lang="zh-CN" altLang="en-US" sz="2400" dirty="0">
                <a:uFillTx/>
                <a:latin typeface="+mn-ea"/>
                <a:cs typeface="Arial" panose="020B0604020202020204" pitchFamily="34" charset="0"/>
                <a:sym typeface="+mn-ea"/>
              </a:endParaRPr>
            </a:p>
          </p:txBody>
        </p:sp>
      </p:grpSp>
      <p:grpSp>
        <p:nvGrpSpPr>
          <p:cNvPr id="12" name="组合 11">
            <a:extLst>
              <a:ext uri="{FF2B5EF4-FFF2-40B4-BE49-F238E27FC236}">
                <a16:creationId xmlns:a16="http://schemas.microsoft.com/office/drawing/2014/main" id="{7BBFE31C-6742-AE60-DC10-C35CB1A44BEA}"/>
              </a:ext>
            </a:extLst>
          </p:cNvPr>
          <p:cNvGrpSpPr/>
          <p:nvPr/>
        </p:nvGrpSpPr>
        <p:grpSpPr>
          <a:xfrm>
            <a:off x="474659" y="2708114"/>
            <a:ext cx="11496040" cy="1150620"/>
            <a:chOff x="755" y="2061"/>
            <a:chExt cx="18104" cy="1812"/>
          </a:xfrm>
        </p:grpSpPr>
        <p:sp>
          <p:nvSpPr>
            <p:cNvPr id="13" name="TextBox 52">
              <a:extLst>
                <a:ext uri="{FF2B5EF4-FFF2-40B4-BE49-F238E27FC236}">
                  <a16:creationId xmlns:a16="http://schemas.microsoft.com/office/drawing/2014/main" id="{4ED59DE5-D039-B9E7-0232-5053030BC419}"/>
                </a:ext>
              </a:extLst>
            </p:cNvPr>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死参数消除</a:t>
              </a:r>
            </a:p>
          </p:txBody>
        </p:sp>
        <p:sp>
          <p:nvSpPr>
            <p:cNvPr id="14" name="文本框 13">
              <a:extLst>
                <a:ext uri="{FF2B5EF4-FFF2-40B4-BE49-F238E27FC236}">
                  <a16:creationId xmlns:a16="http://schemas.microsoft.com/office/drawing/2014/main" id="{21BA9F50-E0FA-6E6C-C53D-56FAB47FEBBA}"/>
                </a:ext>
              </a:extLst>
            </p:cNvPr>
            <p:cNvSpPr txBox="1"/>
            <p:nvPr/>
          </p:nvSpPr>
          <p:spPr>
            <a:xfrm>
              <a:off x="755" y="3146"/>
              <a:ext cx="18104" cy="727"/>
            </a:xfrm>
            <a:prstGeom prst="rect">
              <a:avLst/>
            </a:prstGeom>
            <a:noFill/>
          </p:spPr>
          <p:txBody>
            <a:bodyPr wrap="square" rtlCol="0">
              <a:spAutoFit/>
            </a:bodyPr>
            <a:lstStyle/>
            <a:p>
              <a:pPr marL="800100" lvl="1" indent="-342900">
                <a:buFont typeface="Wingdings" panose="05000000000000000000" pitchFamily="2" charset="2"/>
                <a:buChar char="n"/>
              </a:pPr>
              <a:r>
                <a:rPr lang="zh-CN" altLang="en-US" sz="2400" dirty="0">
                  <a:latin typeface="+mn-ea"/>
                  <a:cs typeface="Arial" panose="020B0604020202020204" pitchFamily="34" charset="0"/>
                  <a:sym typeface="+mn-ea"/>
                </a:rPr>
                <a:t>消除</a:t>
              </a:r>
              <a:r>
                <a:rPr lang="zh-CN" altLang="en-US" sz="2400" dirty="0">
                  <a:uFillTx/>
                  <a:latin typeface="+mn-ea"/>
                  <a:cs typeface="Arial" panose="020B0604020202020204" pitchFamily="34" charset="0"/>
                  <a:sym typeface="+mn-ea"/>
                </a:rPr>
                <a:t>函数中无用的参数</a:t>
              </a:r>
            </a:p>
          </p:txBody>
        </p:sp>
      </p:grpSp>
      <p:grpSp>
        <p:nvGrpSpPr>
          <p:cNvPr id="15" name="组合 14">
            <a:extLst>
              <a:ext uri="{FF2B5EF4-FFF2-40B4-BE49-F238E27FC236}">
                <a16:creationId xmlns:a16="http://schemas.microsoft.com/office/drawing/2014/main" id="{B9BEF9A7-767B-73B2-E5F3-4562EC86D97D}"/>
              </a:ext>
            </a:extLst>
          </p:cNvPr>
          <p:cNvGrpSpPr/>
          <p:nvPr/>
        </p:nvGrpSpPr>
        <p:grpSpPr>
          <a:xfrm>
            <a:off x="474659" y="5294152"/>
            <a:ext cx="11515090" cy="1128395"/>
            <a:chOff x="755" y="2061"/>
            <a:chExt cx="18134" cy="1777"/>
          </a:xfrm>
        </p:grpSpPr>
        <p:sp>
          <p:nvSpPr>
            <p:cNvPr id="16" name="TextBox 52">
              <a:extLst>
                <a:ext uri="{FF2B5EF4-FFF2-40B4-BE49-F238E27FC236}">
                  <a16:creationId xmlns:a16="http://schemas.microsoft.com/office/drawing/2014/main" id="{7F74EDBF-4480-8CD9-6522-B4FE1BF76A23}"/>
                </a:ext>
              </a:extLst>
            </p:cNvPr>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死返回值消除</a:t>
              </a:r>
            </a:p>
          </p:txBody>
        </p:sp>
        <p:sp>
          <p:nvSpPr>
            <p:cNvPr id="17" name="文本框 16">
              <a:extLst>
                <a:ext uri="{FF2B5EF4-FFF2-40B4-BE49-F238E27FC236}">
                  <a16:creationId xmlns:a16="http://schemas.microsoft.com/office/drawing/2014/main" id="{5AB18BDB-FE47-C1D3-F3DE-C2CDDB953CEF}"/>
                </a:ext>
              </a:extLst>
            </p:cNvPr>
            <p:cNvSpPr txBox="1"/>
            <p:nvPr/>
          </p:nvSpPr>
          <p:spPr>
            <a:xfrm>
              <a:off x="785" y="3111"/>
              <a:ext cx="18104" cy="727"/>
            </a:xfrm>
            <a:prstGeom prst="rect">
              <a:avLst/>
            </a:prstGeom>
            <a:noFill/>
          </p:spPr>
          <p:txBody>
            <a:bodyPr wrap="square" rtlCol="0">
              <a:spAutoFit/>
            </a:bodyPr>
            <a:lstStyle/>
            <a:p>
              <a:pPr marL="800100" lvl="1" indent="-342900">
                <a:buFont typeface="Wingdings" panose="05000000000000000000" pitchFamily="2" charset="2"/>
                <a:buChar char="n"/>
              </a:pPr>
              <a:r>
                <a:rPr lang="zh-CN" altLang="en-US" sz="2400" dirty="0">
                  <a:latin typeface="+mn-ea"/>
                  <a:cs typeface="Arial" panose="020B0604020202020204" pitchFamily="34" charset="0"/>
                  <a:sym typeface="+mn-ea"/>
                </a:rPr>
                <a:t>消除无用的函数返回值，改写其函数类型</a:t>
              </a:r>
              <a:endParaRPr lang="zh-CN" altLang="en-US" sz="2400" dirty="0">
                <a:uFillTx/>
                <a:latin typeface="+mn-ea"/>
                <a:cs typeface="Arial" panose="020B0604020202020204" pitchFamily="34" charset="0"/>
                <a:sym typeface="+mn-e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93815" y="34137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中端优化基础</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分析</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pass</a:t>
            </a:r>
            <a:endPar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endParaRPr>
          </a:p>
        </p:txBody>
      </p:sp>
      <p:grpSp>
        <p:nvGrpSpPr>
          <p:cNvPr id="2" name="组合 1"/>
          <p:cNvGrpSpPr/>
          <p:nvPr/>
        </p:nvGrpSpPr>
        <p:grpSpPr>
          <a:xfrm>
            <a:off x="479425" y="1308735"/>
            <a:ext cx="11519535" cy="1160780"/>
            <a:chOff x="755" y="2061"/>
            <a:chExt cx="18141" cy="1828"/>
          </a:xfrm>
        </p:grpSpPr>
        <p:sp>
          <p:nvSpPr>
            <p:cNvPr id="3" name="TextBox 52"/>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基指针分析</a:t>
              </a:r>
              <a:r>
                <a:rPr lang="en-US" altLang="zh-CN" b="1" dirty="0">
                  <a:latin typeface="+mn-ea"/>
                  <a:cs typeface="Times New Roman Bold" panose="02020803070505020304" charset="0"/>
                  <a:sym typeface="微软雅黑" panose="020B0503020204020204" charset="-122"/>
                </a:rPr>
                <a:t>(PBA)</a:t>
              </a:r>
              <a:endParaRPr lang="zh-CN" altLang="en-US" b="1" dirty="0">
                <a:latin typeface="+mn-ea"/>
                <a:cs typeface="Times New Roman Bold" panose="02020803070505020304" charset="0"/>
                <a:sym typeface="微软雅黑" panose="020B0503020204020204" charset="-122"/>
              </a:endParaRPr>
            </a:p>
          </p:txBody>
        </p:sp>
        <p:sp>
          <p:nvSpPr>
            <p:cNvPr id="4" name="文本框 3"/>
            <p:cNvSpPr txBox="1"/>
            <p:nvPr/>
          </p:nvSpPr>
          <p:spPr>
            <a:xfrm>
              <a:off x="755" y="3162"/>
              <a:ext cx="18141" cy="727"/>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uFillTx/>
                  <a:latin typeface="+mn-ea"/>
                  <a:cs typeface="Sarasa Gothic SC" panose="020B0502030000000004" pitchFamily="34" charset="-122"/>
                  <a:sym typeface="+mn-ea"/>
                </a:rPr>
                <a:t>通过递归查找指针的来源，判断指针的基指针</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grpSp>
        <p:nvGrpSpPr>
          <p:cNvPr id="5" name="组合 4">
            <a:extLst>
              <a:ext uri="{FF2B5EF4-FFF2-40B4-BE49-F238E27FC236}">
                <a16:creationId xmlns:a16="http://schemas.microsoft.com/office/drawing/2014/main" id="{CB7B5F80-AF66-BEBE-4A69-E1D9598A3F55}"/>
              </a:ext>
            </a:extLst>
          </p:cNvPr>
          <p:cNvGrpSpPr/>
          <p:nvPr/>
        </p:nvGrpSpPr>
        <p:grpSpPr>
          <a:xfrm>
            <a:off x="479742" y="2662754"/>
            <a:ext cx="11293475" cy="1495425"/>
            <a:chOff x="585" y="-900"/>
            <a:chExt cx="17785" cy="2355"/>
          </a:xfrm>
        </p:grpSpPr>
        <p:sp>
          <p:nvSpPr>
            <p:cNvPr id="6" name="TextBox 52">
              <a:extLst>
                <a:ext uri="{FF2B5EF4-FFF2-40B4-BE49-F238E27FC236}">
                  <a16:creationId xmlns:a16="http://schemas.microsoft.com/office/drawing/2014/main" id="{A0A99590-FE4A-45A3-D6F3-61B3574B08DE}"/>
                </a:ext>
              </a:extLst>
            </p:cNvPr>
            <p:cNvSpPr/>
            <p:nvPr/>
          </p:nvSpPr>
          <p:spPr>
            <a:xfrm>
              <a:off x="585" y="-900"/>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别名分析</a:t>
              </a:r>
              <a:r>
                <a:rPr lang="en-US" altLang="zh-CN" b="1" dirty="0">
                  <a:latin typeface="+mn-ea"/>
                  <a:cs typeface="Times New Roman Bold" panose="02020803070505020304" charset="0"/>
                  <a:sym typeface="微软雅黑" panose="020B0503020204020204" charset="-122"/>
                </a:rPr>
                <a:t>(Alias)</a:t>
              </a:r>
              <a:endParaRPr lang="zh-CN" altLang="en-US" b="1" dirty="0">
                <a:latin typeface="+mn-ea"/>
                <a:cs typeface="Times New Roman Bold" panose="02020803070505020304" charset="0"/>
                <a:sym typeface="微软雅黑" panose="020B0503020204020204" charset="-122"/>
              </a:endParaRPr>
            </a:p>
          </p:txBody>
        </p:sp>
        <p:sp>
          <p:nvSpPr>
            <p:cNvPr id="7" name="文本框 6">
              <a:extLst>
                <a:ext uri="{FF2B5EF4-FFF2-40B4-BE49-F238E27FC236}">
                  <a16:creationId xmlns:a16="http://schemas.microsoft.com/office/drawing/2014/main" id="{DD35BE15-8504-7BB4-2725-34575D915B4A}"/>
                </a:ext>
              </a:extLst>
            </p:cNvPr>
            <p:cNvSpPr txBox="1"/>
            <p:nvPr/>
          </p:nvSpPr>
          <p:spPr>
            <a:xfrm>
              <a:off x="607" y="146"/>
              <a:ext cx="17763" cy="1309"/>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latin typeface="+mn-ea"/>
                  <a:cs typeface="Sarasa Gothic SC" panose="020B0502030000000004" pitchFamily="34" charset="-122"/>
                  <a:sym typeface="+mn-ea"/>
                </a:rPr>
                <a:t>通过判断</a:t>
              </a:r>
              <a:r>
                <a:rPr lang="en-US" altLang="zh-CN" sz="2400" b="1" dirty="0">
                  <a:solidFill>
                    <a:schemeClr val="accent3">
                      <a:lumMod val="20000"/>
                      <a:lumOff val="80000"/>
                    </a:schemeClr>
                  </a:solidFill>
                  <a:latin typeface="+mn-ea"/>
                  <a:cs typeface="Sarasa Gothic SC" panose="020B0502030000000004" pitchFamily="34" charset="-122"/>
                  <a:sym typeface="+mn-ea"/>
                </a:rPr>
                <a:t>”</a:t>
              </a:r>
              <a:r>
                <a:rPr lang="zh-CN" altLang="en-US" sz="2400" b="1" dirty="0">
                  <a:solidFill>
                    <a:schemeClr val="accent3">
                      <a:lumMod val="20000"/>
                      <a:lumOff val="80000"/>
                    </a:schemeClr>
                  </a:solidFill>
                  <a:latin typeface="+mn-ea"/>
                  <a:cs typeface="Sarasa Gothic SC" panose="020B0502030000000004" pitchFamily="34" charset="-122"/>
                  <a:sym typeface="+mn-ea"/>
                </a:rPr>
                <a:t>肯定不同</a:t>
              </a:r>
              <a:r>
                <a:rPr lang="en-US" altLang="zh-CN" sz="2400" b="1" dirty="0">
                  <a:solidFill>
                    <a:schemeClr val="accent3">
                      <a:lumMod val="20000"/>
                      <a:lumOff val="80000"/>
                    </a:schemeClr>
                  </a:solidFill>
                  <a:latin typeface="+mn-ea"/>
                  <a:cs typeface="Sarasa Gothic SC" panose="020B0502030000000004" pitchFamily="34" charset="-122"/>
                  <a:sym typeface="+mn-ea"/>
                </a:rPr>
                <a:t>”</a:t>
              </a:r>
              <a:r>
                <a:rPr lang="zh-CN" altLang="en-US" sz="2400" b="1" dirty="0">
                  <a:solidFill>
                    <a:schemeClr val="accent3">
                      <a:lumMod val="20000"/>
                      <a:lumOff val="80000"/>
                    </a:schemeClr>
                  </a:solidFill>
                  <a:latin typeface="+mn-ea"/>
                  <a:cs typeface="Sarasa Gothic SC" panose="020B0502030000000004" pitchFamily="34" charset="-122"/>
                  <a:sym typeface="+mn-ea"/>
                </a:rPr>
                <a:t>的指针对，方便对内存指令的相关性进行分析，可以采取更加激进的态度进行优化</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grpSp>
        <p:nvGrpSpPr>
          <p:cNvPr id="8" name="组合 7">
            <a:extLst>
              <a:ext uri="{FF2B5EF4-FFF2-40B4-BE49-F238E27FC236}">
                <a16:creationId xmlns:a16="http://schemas.microsoft.com/office/drawing/2014/main" id="{669DB1AE-4821-9A95-C2C6-5C428C8E434B}"/>
              </a:ext>
            </a:extLst>
          </p:cNvPr>
          <p:cNvGrpSpPr/>
          <p:nvPr/>
        </p:nvGrpSpPr>
        <p:grpSpPr>
          <a:xfrm>
            <a:off x="456247" y="4354634"/>
            <a:ext cx="11279505" cy="1541145"/>
            <a:chOff x="607" y="-972"/>
            <a:chExt cx="17763" cy="2427"/>
          </a:xfrm>
        </p:grpSpPr>
        <p:sp>
          <p:nvSpPr>
            <p:cNvPr id="10" name="TextBox 52">
              <a:extLst>
                <a:ext uri="{FF2B5EF4-FFF2-40B4-BE49-F238E27FC236}">
                  <a16:creationId xmlns:a16="http://schemas.microsoft.com/office/drawing/2014/main" id="{8E858F04-24BB-1159-4501-B35094010B41}"/>
                </a:ext>
              </a:extLst>
            </p:cNvPr>
            <p:cNvSpPr/>
            <p:nvPr/>
          </p:nvSpPr>
          <p:spPr>
            <a:xfrm>
              <a:off x="607" y="-972"/>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函数分析</a:t>
              </a:r>
              <a:r>
                <a:rPr lang="en-US" altLang="zh-CN" b="1" dirty="0">
                  <a:latin typeface="+mn-ea"/>
                  <a:cs typeface="Times New Roman Bold" panose="02020803070505020304" charset="0"/>
                  <a:sym typeface="微软雅黑" panose="020B0503020204020204" charset="-122"/>
                </a:rPr>
                <a:t>(</a:t>
              </a:r>
              <a:r>
                <a:rPr lang="en-US" altLang="zh-CN" b="1" dirty="0" err="1">
                  <a:latin typeface="+mn-ea"/>
                  <a:cs typeface="Times New Roman Bold" panose="02020803070505020304" charset="0"/>
                  <a:sym typeface="微软雅黑" panose="020B0503020204020204" charset="-122"/>
                </a:rPr>
                <a:t>FuncInfo</a:t>
              </a:r>
              <a:r>
                <a:rPr lang="en-US" altLang="zh-CN" b="1" dirty="0">
                  <a:latin typeface="+mn-ea"/>
                  <a:cs typeface="Times New Roman Bold" panose="02020803070505020304" charset="0"/>
                  <a:sym typeface="微软雅黑" panose="020B0503020204020204" charset="-122"/>
                </a:rPr>
                <a:t>)</a:t>
              </a:r>
              <a:endParaRPr lang="zh-CN" altLang="en-US" b="1" dirty="0">
                <a:latin typeface="+mn-ea"/>
                <a:cs typeface="Times New Roman Bold" panose="02020803070505020304" charset="0"/>
                <a:sym typeface="微软雅黑" panose="020B0503020204020204" charset="-122"/>
              </a:endParaRPr>
            </a:p>
          </p:txBody>
        </p:sp>
        <p:sp>
          <p:nvSpPr>
            <p:cNvPr id="11" name="文本框 10">
              <a:extLst>
                <a:ext uri="{FF2B5EF4-FFF2-40B4-BE49-F238E27FC236}">
                  <a16:creationId xmlns:a16="http://schemas.microsoft.com/office/drawing/2014/main" id="{5F05FE3A-FBCE-E847-D418-B3A208D4252F}"/>
                </a:ext>
              </a:extLst>
            </p:cNvPr>
            <p:cNvSpPr txBox="1"/>
            <p:nvPr/>
          </p:nvSpPr>
          <p:spPr>
            <a:xfrm>
              <a:off x="607" y="146"/>
              <a:ext cx="17763" cy="1309"/>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uFillTx/>
                  <a:latin typeface="+mn-ea"/>
                  <a:cs typeface="Sarasa Gothic SC" panose="020B0502030000000004" pitchFamily="34" charset="-122"/>
                  <a:sym typeface="+mn-ea"/>
                </a:rPr>
                <a:t>分析函数属性，方便针对</a:t>
              </a:r>
              <a:r>
                <a:rPr lang="en-US" altLang="zh-CN" sz="2400" b="1" dirty="0">
                  <a:solidFill>
                    <a:schemeClr val="accent3">
                      <a:lumMod val="20000"/>
                      <a:lumOff val="80000"/>
                    </a:schemeClr>
                  </a:solidFill>
                  <a:uFillTx/>
                  <a:latin typeface="+mn-ea"/>
                  <a:cs typeface="Sarasa Gothic SC" panose="020B0502030000000004" pitchFamily="34" charset="-122"/>
                  <a:sym typeface="+mn-ea"/>
                </a:rPr>
                <a:t>call</a:t>
              </a:r>
              <a:r>
                <a:rPr lang="zh-CN" altLang="en-US" sz="2400" b="1" dirty="0">
                  <a:solidFill>
                    <a:schemeClr val="accent3">
                      <a:lumMod val="20000"/>
                      <a:lumOff val="80000"/>
                    </a:schemeClr>
                  </a:solidFill>
                  <a:uFillTx/>
                  <a:latin typeface="+mn-ea"/>
                  <a:cs typeface="Sarasa Gothic SC" panose="020B0502030000000004" pitchFamily="34" charset="-122"/>
                  <a:sym typeface="+mn-ea"/>
                </a:rPr>
                <a:t>进行优化</a:t>
              </a:r>
              <a:r>
                <a:rPr lang="en-US" altLang="zh-CN" sz="2400" b="1" dirty="0">
                  <a:solidFill>
                    <a:schemeClr val="accent3">
                      <a:lumMod val="20000"/>
                      <a:lumOff val="80000"/>
                    </a:schemeClr>
                  </a:solidFill>
                  <a:uFillTx/>
                  <a:latin typeface="+mn-ea"/>
                  <a:cs typeface="Sarasa Gothic SC" panose="020B0502030000000004" pitchFamily="34" charset="-122"/>
                  <a:sym typeface="+mn-ea"/>
                </a:rPr>
                <a:t>:</a:t>
              </a:r>
              <a:r>
                <a:rPr lang="zh-CN" altLang="en-US" sz="2400" b="1" dirty="0">
                  <a:solidFill>
                    <a:schemeClr val="accent3">
                      <a:lumMod val="20000"/>
                      <a:lumOff val="80000"/>
                    </a:schemeClr>
                  </a:solidFill>
                  <a:uFillTx/>
                  <a:latin typeface="+mn-ea"/>
                  <a:cs typeface="Sarasa Gothic SC" panose="020B0502030000000004" pitchFamily="34" charset="-122"/>
                  <a:sym typeface="+mn-ea"/>
                </a:rPr>
                <a:t>包括但不限于是否读写内存、是否递归，是否开辟栈空间等</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spTree>
    <p:extLst>
      <p:ext uri="{BB962C8B-B14F-4D97-AF65-F5344CB8AC3E}">
        <p14:creationId xmlns:p14="http://schemas.microsoft.com/office/powerpoint/2010/main" val="2994506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93815" y="34137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中端优化基础</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分析</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pass</a:t>
            </a:r>
            <a:endPar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endParaRPr>
          </a:p>
        </p:txBody>
      </p:sp>
      <p:grpSp>
        <p:nvGrpSpPr>
          <p:cNvPr id="2" name="组合 1"/>
          <p:cNvGrpSpPr/>
          <p:nvPr/>
        </p:nvGrpSpPr>
        <p:grpSpPr>
          <a:xfrm>
            <a:off x="455930" y="1308735"/>
            <a:ext cx="11519535" cy="1144270"/>
            <a:chOff x="718" y="2061"/>
            <a:chExt cx="18141" cy="1802"/>
          </a:xfrm>
        </p:grpSpPr>
        <p:sp>
          <p:nvSpPr>
            <p:cNvPr id="3" name="TextBox 52"/>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对齐分析</a:t>
              </a:r>
              <a:r>
                <a:rPr lang="en-US" altLang="zh-CN" b="1" dirty="0">
                  <a:latin typeface="+mn-ea"/>
                  <a:cs typeface="Times New Roman Bold" panose="02020803070505020304" charset="0"/>
                  <a:sym typeface="微软雅黑" panose="020B0503020204020204" charset="-122"/>
                </a:rPr>
                <a:t>(Align)</a:t>
              </a:r>
              <a:endParaRPr lang="zh-CN" altLang="en-US" b="1" dirty="0">
                <a:latin typeface="+mn-ea"/>
                <a:cs typeface="Times New Roman Bold" panose="02020803070505020304" charset="0"/>
                <a:sym typeface="微软雅黑" panose="020B0503020204020204" charset="-122"/>
              </a:endParaRPr>
            </a:p>
          </p:txBody>
        </p:sp>
        <p:sp>
          <p:nvSpPr>
            <p:cNvPr id="4" name="文本框 3"/>
            <p:cNvSpPr txBox="1"/>
            <p:nvPr/>
          </p:nvSpPr>
          <p:spPr>
            <a:xfrm>
              <a:off x="718" y="3136"/>
              <a:ext cx="18141" cy="727"/>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latin typeface="+mn-ea"/>
                  <a:cs typeface="Sarasa Gothic SC" panose="020B0502030000000004" pitchFamily="34" charset="-122"/>
                  <a:sym typeface="+mn-ea"/>
                </a:rPr>
                <a:t>分析所有</a:t>
              </a:r>
              <a:r>
                <a:rPr lang="en-US" altLang="zh-CN" sz="2400" b="1" dirty="0" err="1">
                  <a:solidFill>
                    <a:schemeClr val="accent3">
                      <a:lumMod val="20000"/>
                      <a:lumOff val="80000"/>
                    </a:schemeClr>
                  </a:solidFill>
                  <a:latin typeface="+mn-ea"/>
                  <a:cs typeface="Sarasa Gothic SC" panose="020B0502030000000004" pitchFamily="34" charset="-122"/>
                  <a:sym typeface="+mn-ea"/>
                </a:rPr>
                <a:t>pointerType</a:t>
              </a:r>
              <a:r>
                <a:rPr lang="zh-CN" altLang="en-US" sz="2400" b="1" dirty="0">
                  <a:solidFill>
                    <a:schemeClr val="accent3">
                      <a:lumMod val="20000"/>
                      <a:lumOff val="80000"/>
                    </a:schemeClr>
                  </a:solidFill>
                  <a:latin typeface="+mn-ea"/>
                  <a:cs typeface="Sarasa Gothic SC" panose="020B0502030000000004" pitchFamily="34" charset="-122"/>
                  <a:sym typeface="+mn-ea"/>
                </a:rPr>
                <a:t>的地址值是否确定为</a:t>
              </a:r>
              <a:r>
                <a:rPr lang="en-US" altLang="zh-CN" sz="2400" b="1" dirty="0">
                  <a:solidFill>
                    <a:schemeClr val="accent3">
                      <a:lumMod val="20000"/>
                      <a:lumOff val="80000"/>
                    </a:schemeClr>
                  </a:solidFill>
                  <a:latin typeface="+mn-ea"/>
                  <a:cs typeface="Sarasa Gothic SC" panose="020B0502030000000004" pitchFamily="34" charset="-122"/>
                  <a:sym typeface="+mn-ea"/>
                </a:rPr>
                <a:t>8</a:t>
              </a:r>
              <a:r>
                <a:rPr lang="zh-CN" altLang="en-US" sz="2400" b="1" dirty="0">
                  <a:solidFill>
                    <a:schemeClr val="accent3">
                      <a:lumMod val="20000"/>
                      <a:lumOff val="80000"/>
                    </a:schemeClr>
                  </a:solidFill>
                  <a:latin typeface="+mn-ea"/>
                  <a:cs typeface="Sarasa Gothic SC" panose="020B0502030000000004" pitchFamily="34" charset="-122"/>
                  <a:sym typeface="+mn-ea"/>
                </a:rPr>
                <a:t>的倍数</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grpSp>
        <p:nvGrpSpPr>
          <p:cNvPr id="5" name="组合 4">
            <a:extLst>
              <a:ext uri="{FF2B5EF4-FFF2-40B4-BE49-F238E27FC236}">
                <a16:creationId xmlns:a16="http://schemas.microsoft.com/office/drawing/2014/main" id="{CB7B5F80-AF66-BEBE-4A69-E1D9598A3F55}"/>
              </a:ext>
            </a:extLst>
          </p:cNvPr>
          <p:cNvGrpSpPr/>
          <p:nvPr/>
        </p:nvGrpSpPr>
        <p:grpSpPr>
          <a:xfrm>
            <a:off x="493712" y="2649419"/>
            <a:ext cx="11279505" cy="1508760"/>
            <a:chOff x="607" y="-921"/>
            <a:chExt cx="17763" cy="2376"/>
          </a:xfrm>
        </p:grpSpPr>
        <p:sp>
          <p:nvSpPr>
            <p:cNvPr id="6" name="TextBox 52">
              <a:extLst>
                <a:ext uri="{FF2B5EF4-FFF2-40B4-BE49-F238E27FC236}">
                  <a16:creationId xmlns:a16="http://schemas.microsoft.com/office/drawing/2014/main" id="{A0A99590-FE4A-45A3-D6F3-61B3574B08DE}"/>
                </a:ext>
              </a:extLst>
            </p:cNvPr>
            <p:cNvSpPr/>
            <p:nvPr/>
          </p:nvSpPr>
          <p:spPr>
            <a:xfrm>
              <a:off x="607" y="-92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内存依赖分析</a:t>
              </a:r>
              <a:r>
                <a:rPr lang="en-US" altLang="zh-CN" b="1" dirty="0">
                  <a:latin typeface="+mn-ea"/>
                  <a:cs typeface="Times New Roman Bold" panose="02020803070505020304" charset="0"/>
                  <a:sym typeface="微软雅黑" panose="020B0503020204020204" charset="-122"/>
                </a:rPr>
                <a:t>(</a:t>
              </a:r>
              <a:r>
                <a:rPr lang="en-US" altLang="zh-CN" b="1" dirty="0" err="1">
                  <a:latin typeface="+mn-ea"/>
                  <a:cs typeface="Times New Roman Bold" panose="02020803070505020304" charset="0"/>
                  <a:sym typeface="微软雅黑" panose="020B0503020204020204" charset="-122"/>
                </a:rPr>
                <a:t>MemDep</a:t>
              </a:r>
              <a:r>
                <a:rPr lang="en-US" altLang="zh-CN" b="1" dirty="0">
                  <a:latin typeface="+mn-ea"/>
                  <a:cs typeface="Times New Roman Bold" panose="02020803070505020304" charset="0"/>
                  <a:sym typeface="微软雅黑" panose="020B0503020204020204" charset="-122"/>
                </a:rPr>
                <a:t>)</a:t>
              </a:r>
              <a:endParaRPr lang="zh-CN" altLang="en-US" b="1" dirty="0">
                <a:latin typeface="+mn-ea"/>
                <a:cs typeface="Times New Roman Bold" panose="02020803070505020304" charset="0"/>
                <a:sym typeface="微软雅黑" panose="020B0503020204020204" charset="-122"/>
              </a:endParaRPr>
            </a:p>
          </p:txBody>
        </p:sp>
        <p:sp>
          <p:nvSpPr>
            <p:cNvPr id="7" name="文本框 6">
              <a:extLst>
                <a:ext uri="{FF2B5EF4-FFF2-40B4-BE49-F238E27FC236}">
                  <a16:creationId xmlns:a16="http://schemas.microsoft.com/office/drawing/2014/main" id="{DD35BE15-8504-7BB4-2725-34575D915B4A}"/>
                </a:ext>
              </a:extLst>
            </p:cNvPr>
            <p:cNvSpPr txBox="1"/>
            <p:nvPr/>
          </p:nvSpPr>
          <p:spPr>
            <a:xfrm>
              <a:off x="607" y="146"/>
              <a:ext cx="17763" cy="1309"/>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latin typeface="+mn-ea"/>
                  <a:cs typeface="Sarasa Gothic SC" panose="020B0502030000000004" pitchFamily="34" charset="-122"/>
                  <a:sym typeface="+mn-ea"/>
                </a:rPr>
                <a:t>通过两次</a:t>
              </a:r>
              <a:r>
                <a:rPr lang="en-US" altLang="zh-CN" sz="2400" b="1" dirty="0" err="1">
                  <a:solidFill>
                    <a:schemeClr val="accent3">
                      <a:lumMod val="20000"/>
                      <a:lumOff val="80000"/>
                    </a:schemeClr>
                  </a:solidFill>
                  <a:latin typeface="+mn-ea"/>
                  <a:cs typeface="Sarasa Gothic SC" panose="020B0502030000000004" pitchFamily="34" charset="-122"/>
                  <a:sym typeface="+mn-ea"/>
                </a:rPr>
                <a:t>dfs</a:t>
              </a:r>
              <a:r>
                <a:rPr lang="zh-CN" altLang="en-US" sz="2400" b="1" dirty="0">
                  <a:solidFill>
                    <a:schemeClr val="accent3">
                      <a:lumMod val="20000"/>
                      <a:lumOff val="80000"/>
                    </a:schemeClr>
                  </a:solidFill>
                  <a:latin typeface="+mn-ea"/>
                  <a:cs typeface="Sarasa Gothic SC" panose="020B0502030000000004" pitchFamily="34" charset="-122"/>
                  <a:sym typeface="+mn-ea"/>
                </a:rPr>
                <a:t>求两个块之间的可能路径，辅助以基指针分析确认在两个块之间该内存是否可能被修改</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grpSp>
        <p:nvGrpSpPr>
          <p:cNvPr id="8" name="组合 7">
            <a:extLst>
              <a:ext uri="{FF2B5EF4-FFF2-40B4-BE49-F238E27FC236}">
                <a16:creationId xmlns:a16="http://schemas.microsoft.com/office/drawing/2014/main" id="{669DB1AE-4821-9A95-C2C6-5C428C8E434B}"/>
              </a:ext>
            </a:extLst>
          </p:cNvPr>
          <p:cNvGrpSpPr/>
          <p:nvPr/>
        </p:nvGrpSpPr>
        <p:grpSpPr>
          <a:xfrm>
            <a:off x="456247" y="4354634"/>
            <a:ext cx="11279505" cy="1541145"/>
            <a:chOff x="607" y="-972"/>
            <a:chExt cx="17763" cy="2427"/>
          </a:xfrm>
        </p:grpSpPr>
        <p:sp>
          <p:nvSpPr>
            <p:cNvPr id="10" name="TextBox 52">
              <a:extLst>
                <a:ext uri="{FF2B5EF4-FFF2-40B4-BE49-F238E27FC236}">
                  <a16:creationId xmlns:a16="http://schemas.microsoft.com/office/drawing/2014/main" id="{8E858F04-24BB-1159-4501-B35094010B41}"/>
                </a:ext>
              </a:extLst>
            </p:cNvPr>
            <p:cNvSpPr/>
            <p:nvPr/>
          </p:nvSpPr>
          <p:spPr>
            <a:xfrm>
              <a:off x="607" y="-972"/>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值域分析</a:t>
              </a:r>
              <a:r>
                <a:rPr lang="en-US" altLang="zh-CN" b="1" dirty="0">
                  <a:latin typeface="+mn-ea"/>
                  <a:cs typeface="Times New Roman Bold" panose="02020803070505020304" charset="0"/>
                  <a:sym typeface="微软雅黑" panose="020B0503020204020204" charset="-122"/>
                </a:rPr>
                <a:t>(I32Range)</a:t>
              </a:r>
              <a:endParaRPr lang="zh-CN" altLang="en-US" b="1" dirty="0">
                <a:latin typeface="+mn-ea"/>
                <a:cs typeface="Times New Roman Bold" panose="02020803070505020304" charset="0"/>
                <a:sym typeface="微软雅黑" panose="020B0503020204020204" charset="-122"/>
              </a:endParaRPr>
            </a:p>
          </p:txBody>
        </p:sp>
        <p:sp>
          <p:nvSpPr>
            <p:cNvPr id="11" name="文本框 10">
              <a:extLst>
                <a:ext uri="{FF2B5EF4-FFF2-40B4-BE49-F238E27FC236}">
                  <a16:creationId xmlns:a16="http://schemas.microsoft.com/office/drawing/2014/main" id="{5F05FE3A-FBCE-E847-D418-B3A208D4252F}"/>
                </a:ext>
              </a:extLst>
            </p:cNvPr>
            <p:cNvSpPr txBox="1"/>
            <p:nvPr/>
          </p:nvSpPr>
          <p:spPr>
            <a:xfrm>
              <a:off x="607" y="146"/>
              <a:ext cx="17763" cy="1309"/>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uFillTx/>
                  <a:latin typeface="+mn-ea"/>
                  <a:cs typeface="Sarasa Gothic SC" panose="020B0502030000000004" pitchFamily="34" charset="-122"/>
                  <a:sym typeface="+mn-ea"/>
                </a:rPr>
                <a:t>分析</a:t>
              </a:r>
              <a:r>
                <a:rPr lang="zh-CN" altLang="en-US" sz="2400" b="1" dirty="0">
                  <a:solidFill>
                    <a:schemeClr val="accent3">
                      <a:lumMod val="20000"/>
                      <a:lumOff val="80000"/>
                    </a:schemeClr>
                  </a:solidFill>
                  <a:latin typeface="+mn-ea"/>
                  <a:cs typeface="Sarasa Gothic SC" panose="020B0502030000000004" pitchFamily="34" charset="-122"/>
                  <a:sym typeface="+mn-ea"/>
                </a:rPr>
                <a:t>值可能的范围，能够化简一部分无用循环，也可以在乘除取余优化时选取更加快速的求值方案。</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spTree>
    <p:extLst>
      <p:ext uri="{BB962C8B-B14F-4D97-AF65-F5344CB8AC3E}">
        <p14:creationId xmlns:p14="http://schemas.microsoft.com/office/powerpoint/2010/main" val="1665151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93815" y="34137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中端循环优化</a:t>
            </a:r>
          </a:p>
        </p:txBody>
      </p:sp>
      <p:grpSp>
        <p:nvGrpSpPr>
          <p:cNvPr id="2" name="组合 1"/>
          <p:cNvGrpSpPr/>
          <p:nvPr/>
        </p:nvGrpSpPr>
        <p:grpSpPr>
          <a:xfrm>
            <a:off x="479425" y="1308735"/>
            <a:ext cx="11496675" cy="1212215"/>
            <a:chOff x="755" y="2061"/>
            <a:chExt cx="18105" cy="1909"/>
          </a:xfrm>
        </p:grpSpPr>
        <p:sp>
          <p:nvSpPr>
            <p:cNvPr id="3" name="TextBox 52"/>
            <p:cNvSpPr/>
            <p:nvPr/>
          </p:nvSpPr>
          <p:spPr>
            <a:xfrm>
              <a:off x="755" y="2061"/>
              <a:ext cx="8845" cy="82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循环分支提升</a:t>
              </a:r>
              <a:r>
                <a:rPr lang="en-US" altLang="zh-CN" b="1" dirty="0">
                  <a:latin typeface="+mn-ea"/>
                  <a:cs typeface="Times New Roman Bold" panose="02020803070505020304" charset="0"/>
                  <a:sym typeface="微软雅黑" panose="020B0503020204020204" charset="-122"/>
                </a:rPr>
                <a:t>(</a:t>
              </a:r>
              <a:r>
                <a:rPr lang="en-US" altLang="zh-CN" b="1" dirty="0" err="1">
                  <a:latin typeface="+mn-ea"/>
                  <a:cs typeface="Times New Roman Bold" panose="02020803070505020304" charset="0"/>
                  <a:sym typeface="微软雅黑" panose="020B0503020204020204" charset="-122"/>
                </a:rPr>
                <a:t>LoopUnswitching</a:t>
              </a:r>
              <a:r>
                <a:rPr lang="en-US" altLang="zh-CN" b="1" dirty="0">
                  <a:latin typeface="+mn-ea"/>
                  <a:cs typeface="Times New Roman Bold" panose="02020803070505020304" charset="0"/>
                  <a:sym typeface="微软雅黑" panose="020B0503020204020204" charset="-122"/>
                </a:rPr>
                <a:t>)</a:t>
              </a:r>
              <a:endParaRPr lang="zh-CN" altLang="en-US" b="1" dirty="0">
                <a:latin typeface="+mn-ea"/>
                <a:cs typeface="Times New Roman Bold" panose="02020803070505020304" charset="0"/>
                <a:sym typeface="微软雅黑" panose="020B0503020204020204" charset="-122"/>
              </a:endParaRPr>
            </a:p>
          </p:txBody>
        </p:sp>
        <p:sp>
          <p:nvSpPr>
            <p:cNvPr id="4" name="文本框 3"/>
            <p:cNvSpPr txBox="1"/>
            <p:nvPr/>
          </p:nvSpPr>
          <p:spPr>
            <a:xfrm>
              <a:off x="755" y="3243"/>
              <a:ext cx="18105" cy="727"/>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latin typeface="+mn-ea"/>
                  <a:cs typeface="Sarasa Gothic SC" panose="020B0502030000000004" pitchFamily="34" charset="-122"/>
                  <a:sym typeface="+mn-ea"/>
                </a:rPr>
                <a:t>将循环内循环无关的分支移出循环外，为其他优化暴露更多机会</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grpSp>
        <p:nvGrpSpPr>
          <p:cNvPr id="5" name="组合 4">
            <a:extLst>
              <a:ext uri="{FF2B5EF4-FFF2-40B4-BE49-F238E27FC236}">
                <a16:creationId xmlns:a16="http://schemas.microsoft.com/office/drawing/2014/main" id="{CB7B5F80-AF66-BEBE-4A69-E1D9598A3F55}"/>
              </a:ext>
            </a:extLst>
          </p:cNvPr>
          <p:cNvGrpSpPr/>
          <p:nvPr/>
        </p:nvGrpSpPr>
        <p:grpSpPr>
          <a:xfrm>
            <a:off x="479425" y="2671566"/>
            <a:ext cx="11279505" cy="1541145"/>
            <a:chOff x="607" y="-972"/>
            <a:chExt cx="17763" cy="2427"/>
          </a:xfrm>
        </p:grpSpPr>
        <p:sp>
          <p:nvSpPr>
            <p:cNvPr id="6" name="TextBox 52">
              <a:extLst>
                <a:ext uri="{FF2B5EF4-FFF2-40B4-BE49-F238E27FC236}">
                  <a16:creationId xmlns:a16="http://schemas.microsoft.com/office/drawing/2014/main" id="{A0A99590-FE4A-45A3-D6F3-61B3574B08DE}"/>
                </a:ext>
              </a:extLst>
            </p:cNvPr>
            <p:cNvSpPr/>
            <p:nvPr/>
          </p:nvSpPr>
          <p:spPr>
            <a:xfrm>
              <a:off x="607" y="-972"/>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循环展开</a:t>
              </a:r>
              <a:r>
                <a:rPr lang="en-US" altLang="zh-CN" b="1" dirty="0">
                  <a:latin typeface="+mn-ea"/>
                  <a:cs typeface="Times New Roman Bold" panose="02020803070505020304" charset="0"/>
                  <a:sym typeface="微软雅黑" panose="020B0503020204020204" charset="-122"/>
                </a:rPr>
                <a:t>(</a:t>
              </a:r>
              <a:r>
                <a:rPr lang="en-US" altLang="zh-CN" b="1" dirty="0" err="1">
                  <a:latin typeface="+mn-ea"/>
                  <a:cs typeface="Times New Roman Bold" panose="02020803070505020304" charset="0"/>
                  <a:sym typeface="微软雅黑" panose="020B0503020204020204" charset="-122"/>
                </a:rPr>
                <a:t>LoopUnroll</a:t>
              </a:r>
              <a:r>
                <a:rPr lang="en-US" altLang="zh-CN" b="1" dirty="0">
                  <a:latin typeface="+mn-ea"/>
                  <a:cs typeface="Times New Roman Bold" panose="02020803070505020304" charset="0"/>
                  <a:sym typeface="微软雅黑" panose="020B0503020204020204" charset="-122"/>
                </a:rPr>
                <a:t>)</a:t>
              </a:r>
              <a:endParaRPr lang="zh-CN" altLang="en-US" b="1" dirty="0">
                <a:latin typeface="+mn-ea"/>
                <a:cs typeface="Times New Roman Bold" panose="02020803070505020304" charset="0"/>
                <a:sym typeface="微软雅黑" panose="020B0503020204020204" charset="-122"/>
              </a:endParaRPr>
            </a:p>
          </p:txBody>
        </p:sp>
        <p:sp>
          <p:nvSpPr>
            <p:cNvPr id="7" name="文本框 6">
              <a:extLst>
                <a:ext uri="{FF2B5EF4-FFF2-40B4-BE49-F238E27FC236}">
                  <a16:creationId xmlns:a16="http://schemas.microsoft.com/office/drawing/2014/main" id="{DD35BE15-8504-7BB4-2725-34575D915B4A}"/>
                </a:ext>
              </a:extLst>
            </p:cNvPr>
            <p:cNvSpPr txBox="1"/>
            <p:nvPr/>
          </p:nvSpPr>
          <p:spPr>
            <a:xfrm>
              <a:off x="607" y="146"/>
              <a:ext cx="17763" cy="1309"/>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uFillTx/>
                  <a:latin typeface="+mn-ea"/>
                  <a:cs typeface="Sarasa Gothic SC" panose="020B0502030000000004" pitchFamily="34" charset="-122"/>
                  <a:sym typeface="+mn-ea"/>
                </a:rPr>
                <a:t>将循环次数不固定的自然循环按四路展开，为其他优化创造机会，更好适应现代</a:t>
              </a:r>
              <a:r>
                <a:rPr lang="en-US" altLang="zh-CN" sz="2400" b="1" dirty="0">
                  <a:solidFill>
                    <a:schemeClr val="accent3">
                      <a:lumMod val="20000"/>
                      <a:lumOff val="80000"/>
                    </a:schemeClr>
                  </a:solidFill>
                  <a:uFillTx/>
                  <a:latin typeface="+mn-ea"/>
                  <a:cs typeface="Sarasa Gothic SC" panose="020B0502030000000004" pitchFamily="34" charset="-122"/>
                  <a:sym typeface="+mn-ea"/>
                </a:rPr>
                <a:t>CPU</a:t>
              </a:r>
              <a:r>
                <a:rPr lang="zh-CN" altLang="en-US" sz="2400" b="1" dirty="0">
                  <a:solidFill>
                    <a:schemeClr val="accent3">
                      <a:lumMod val="20000"/>
                      <a:lumOff val="80000"/>
                    </a:schemeClr>
                  </a:solidFill>
                  <a:uFillTx/>
                  <a:latin typeface="+mn-ea"/>
                  <a:cs typeface="Sarasa Gothic SC" panose="020B0502030000000004" pitchFamily="34" charset="-122"/>
                  <a:sym typeface="+mn-ea"/>
                </a:rPr>
                <a:t>流水线</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grpSp>
        <p:nvGrpSpPr>
          <p:cNvPr id="8" name="组合 7">
            <a:extLst>
              <a:ext uri="{FF2B5EF4-FFF2-40B4-BE49-F238E27FC236}">
                <a16:creationId xmlns:a16="http://schemas.microsoft.com/office/drawing/2014/main" id="{669DB1AE-4821-9A95-C2C6-5C428C8E434B}"/>
              </a:ext>
            </a:extLst>
          </p:cNvPr>
          <p:cNvGrpSpPr/>
          <p:nvPr/>
        </p:nvGrpSpPr>
        <p:grpSpPr>
          <a:xfrm>
            <a:off x="456247" y="4408609"/>
            <a:ext cx="11279505" cy="1856105"/>
            <a:chOff x="607" y="-887"/>
            <a:chExt cx="17763" cy="2923"/>
          </a:xfrm>
        </p:grpSpPr>
        <p:sp>
          <p:nvSpPr>
            <p:cNvPr id="10" name="TextBox 52">
              <a:extLst>
                <a:ext uri="{FF2B5EF4-FFF2-40B4-BE49-F238E27FC236}">
                  <a16:creationId xmlns:a16="http://schemas.microsoft.com/office/drawing/2014/main" id="{8E858F04-24BB-1159-4501-B35094010B41}"/>
                </a:ext>
              </a:extLst>
            </p:cNvPr>
            <p:cNvSpPr/>
            <p:nvPr/>
          </p:nvSpPr>
          <p:spPr>
            <a:xfrm>
              <a:off x="607" y="-887"/>
              <a:ext cx="8314" cy="82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冗余循环移动、提取</a:t>
              </a:r>
            </a:p>
          </p:txBody>
        </p:sp>
        <p:sp>
          <p:nvSpPr>
            <p:cNvPr id="11" name="文本框 10">
              <a:extLst>
                <a:ext uri="{FF2B5EF4-FFF2-40B4-BE49-F238E27FC236}">
                  <a16:creationId xmlns:a16="http://schemas.microsoft.com/office/drawing/2014/main" id="{5F05FE3A-FBCE-E847-D418-B3A208D4252F}"/>
                </a:ext>
              </a:extLst>
            </p:cNvPr>
            <p:cNvSpPr txBox="1"/>
            <p:nvPr/>
          </p:nvSpPr>
          <p:spPr>
            <a:xfrm>
              <a:off x="607" y="146"/>
              <a:ext cx="17763" cy="1890"/>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latin typeface="+mn-ea"/>
                  <a:cs typeface="Sarasa Gothic SC" panose="020B0502030000000004" pitchFamily="34" charset="-122"/>
                  <a:sym typeface="+mn-ea"/>
                </a:rPr>
                <a:t>分析父循环下的子循环，如果有只执行一次的循环采用</a:t>
              </a:r>
              <a:r>
                <a:rPr lang="en-US" altLang="zh-CN" sz="2400" b="1" dirty="0" err="1">
                  <a:solidFill>
                    <a:schemeClr val="accent3">
                      <a:lumMod val="20000"/>
                      <a:lumOff val="80000"/>
                    </a:schemeClr>
                  </a:solidFill>
                  <a:latin typeface="+mn-ea"/>
                  <a:cs typeface="Sarasa Gothic SC" panose="020B0502030000000004" pitchFamily="34" charset="-122"/>
                  <a:sym typeface="+mn-ea"/>
                </a:rPr>
                <a:t>LoopPeeling</a:t>
              </a:r>
              <a:r>
                <a:rPr lang="zh-CN" altLang="en-US" sz="2400" b="1" dirty="0">
                  <a:solidFill>
                    <a:schemeClr val="accent3">
                      <a:lumMod val="20000"/>
                      <a:lumOff val="80000"/>
                    </a:schemeClr>
                  </a:solidFill>
                  <a:latin typeface="+mn-ea"/>
                  <a:cs typeface="Sarasa Gothic SC" panose="020B0502030000000004" pitchFamily="34" charset="-122"/>
                  <a:sym typeface="+mn-ea"/>
                </a:rPr>
                <a:t>手段剥离，为其他分析、优化创造机会</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a:p>
              <a:pPr lvl="1">
                <a:buFont typeface="Wingdings" panose="05000000000000000000" pitchFamily="2" charset="2"/>
                <a:buChar char="u"/>
              </a:pPr>
              <a:r>
                <a:rPr lang="zh-CN" altLang="en-US" sz="2400" b="1" dirty="0">
                  <a:solidFill>
                    <a:schemeClr val="accent3">
                      <a:lumMod val="20000"/>
                      <a:lumOff val="80000"/>
                    </a:schemeClr>
                  </a:solidFill>
                  <a:uFillTx/>
                  <a:latin typeface="+mn-ea"/>
                  <a:cs typeface="Sarasa Gothic SC" panose="020B0502030000000004" pitchFamily="34" charset="-122"/>
                  <a:sym typeface="+mn-ea"/>
                </a:rPr>
                <a:t>将父循环内执行效果相同的子循环提取出来，</a:t>
              </a:r>
              <a:r>
                <a:rPr lang="zh-CN" altLang="en-US" sz="2400" b="1" dirty="0">
                  <a:solidFill>
                    <a:schemeClr val="accent3">
                      <a:lumMod val="20000"/>
                      <a:lumOff val="80000"/>
                    </a:schemeClr>
                  </a:solidFill>
                  <a:latin typeface="+mn-ea"/>
                  <a:cs typeface="Sarasa Gothic SC" panose="020B0502030000000004" pitchFamily="34" charset="-122"/>
                  <a:sym typeface="+mn-ea"/>
                </a:rPr>
                <a:t>复用以消除冗余</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spTree>
    <p:extLst>
      <p:ext uri="{BB962C8B-B14F-4D97-AF65-F5344CB8AC3E}">
        <p14:creationId xmlns:p14="http://schemas.microsoft.com/office/powerpoint/2010/main" val="3380557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93815" y="34137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中端循环优化</a:t>
            </a:r>
          </a:p>
        </p:txBody>
      </p:sp>
      <p:grpSp>
        <p:nvGrpSpPr>
          <p:cNvPr id="2" name="组合 1"/>
          <p:cNvGrpSpPr/>
          <p:nvPr/>
        </p:nvGrpSpPr>
        <p:grpSpPr>
          <a:xfrm>
            <a:off x="479425" y="1785680"/>
            <a:ext cx="11519535" cy="1421130"/>
            <a:chOff x="718" y="2061"/>
            <a:chExt cx="18141" cy="2238"/>
          </a:xfrm>
        </p:grpSpPr>
        <p:sp>
          <p:nvSpPr>
            <p:cNvPr id="3" name="TextBox 52"/>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循环交换</a:t>
              </a:r>
              <a:r>
                <a:rPr lang="en-US" altLang="zh-CN" b="1" dirty="0">
                  <a:latin typeface="+mn-ea"/>
                  <a:cs typeface="Times New Roman Bold" panose="02020803070505020304" charset="0"/>
                  <a:sym typeface="微软雅黑" panose="020B0503020204020204" charset="-122"/>
                </a:rPr>
                <a:t>(</a:t>
              </a:r>
              <a:r>
                <a:rPr lang="en-US" altLang="zh-CN" b="1" dirty="0" err="1">
                  <a:latin typeface="+mn-ea"/>
                  <a:cs typeface="Times New Roman Bold" panose="02020803070505020304" charset="0"/>
                  <a:sym typeface="微软雅黑" panose="020B0503020204020204" charset="-122"/>
                </a:rPr>
                <a:t>InterChange</a:t>
              </a:r>
              <a:r>
                <a:rPr lang="en-US" altLang="zh-CN" b="1" dirty="0">
                  <a:latin typeface="+mn-ea"/>
                  <a:cs typeface="Times New Roman Bold" panose="02020803070505020304" charset="0"/>
                  <a:sym typeface="微软雅黑" panose="020B0503020204020204" charset="-122"/>
                </a:rPr>
                <a:t>)</a:t>
              </a:r>
              <a:endParaRPr lang="zh-CN" altLang="en-US" b="1" dirty="0">
                <a:latin typeface="+mn-ea"/>
                <a:cs typeface="Times New Roman Bold" panose="02020803070505020304" charset="0"/>
                <a:sym typeface="微软雅黑" panose="020B0503020204020204" charset="-122"/>
              </a:endParaRPr>
            </a:p>
          </p:txBody>
        </p:sp>
        <p:sp>
          <p:nvSpPr>
            <p:cNvPr id="4" name="文本框 3"/>
            <p:cNvSpPr txBox="1"/>
            <p:nvPr/>
          </p:nvSpPr>
          <p:spPr>
            <a:xfrm>
              <a:off x="718" y="2990"/>
              <a:ext cx="18141" cy="1309"/>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uFillTx/>
                  <a:latin typeface="+mn-ea"/>
                  <a:cs typeface="Sarasa Gothic SC" panose="020B0502030000000004" pitchFamily="34" charset="-122"/>
                  <a:sym typeface="+mn-ea"/>
                </a:rPr>
                <a:t>将</a:t>
              </a:r>
              <a:r>
                <a:rPr lang="en-US" altLang="zh-CN" sz="2400" b="1" dirty="0">
                  <a:solidFill>
                    <a:schemeClr val="accent3">
                      <a:lumMod val="20000"/>
                      <a:lumOff val="80000"/>
                    </a:schemeClr>
                  </a:solidFill>
                  <a:uFillTx/>
                  <a:latin typeface="+mn-ea"/>
                  <a:cs typeface="Sarasa Gothic SC" panose="020B0502030000000004" pitchFamily="34" charset="-122"/>
                  <a:sym typeface="+mn-ea"/>
                </a:rPr>
                <a:t>cache</a:t>
              </a:r>
              <a:r>
                <a:rPr lang="zh-CN" altLang="en-US" sz="2400" b="1" dirty="0">
                  <a:solidFill>
                    <a:schemeClr val="accent3">
                      <a:lumMod val="20000"/>
                      <a:lumOff val="80000"/>
                    </a:schemeClr>
                  </a:solidFill>
                  <a:uFillTx/>
                  <a:latin typeface="+mn-ea"/>
                  <a:cs typeface="Sarasa Gothic SC" panose="020B0502030000000004" pitchFamily="34" charset="-122"/>
                  <a:sym typeface="+mn-ea"/>
                </a:rPr>
                <a:t>不友好的嵌套循环访存，交换为</a:t>
              </a:r>
              <a:r>
                <a:rPr lang="zh-CN" altLang="en-US" sz="2400" b="1" dirty="0">
                  <a:solidFill>
                    <a:schemeClr val="accent3">
                      <a:lumMod val="20000"/>
                      <a:lumOff val="80000"/>
                    </a:schemeClr>
                  </a:solidFill>
                  <a:latin typeface="+mn-ea"/>
                  <a:cs typeface="Sarasa Gothic SC" panose="020B0502030000000004" pitchFamily="34" charset="-122"/>
                  <a:sym typeface="+mn-ea"/>
                </a:rPr>
                <a:t>局部性更好的遍历顺序，降低</a:t>
              </a:r>
              <a:r>
                <a:rPr lang="en-US" altLang="zh-CN" sz="2400" b="1" dirty="0">
                  <a:solidFill>
                    <a:schemeClr val="accent3">
                      <a:lumMod val="20000"/>
                      <a:lumOff val="80000"/>
                    </a:schemeClr>
                  </a:solidFill>
                  <a:uFillTx/>
                  <a:latin typeface="+mn-ea"/>
                  <a:cs typeface="Sarasa Gothic SC" panose="020B0502030000000004" pitchFamily="34" charset="-122"/>
                  <a:sym typeface="+mn-ea"/>
                </a:rPr>
                <a:t>cache</a:t>
              </a:r>
              <a:r>
                <a:rPr lang="en-US" altLang="zh-CN" sz="2400" b="1" dirty="0">
                  <a:solidFill>
                    <a:schemeClr val="accent3">
                      <a:lumMod val="20000"/>
                      <a:lumOff val="80000"/>
                    </a:schemeClr>
                  </a:solidFill>
                  <a:latin typeface="+mn-ea"/>
                  <a:cs typeface="Sarasa Gothic SC" panose="020B0502030000000004" pitchFamily="34" charset="-122"/>
                  <a:sym typeface="+mn-ea"/>
                </a:rPr>
                <a:t> miss</a:t>
              </a:r>
              <a:r>
                <a:rPr lang="zh-CN" altLang="en-US" sz="2400" b="1" dirty="0">
                  <a:solidFill>
                    <a:schemeClr val="accent3">
                      <a:lumMod val="20000"/>
                      <a:lumOff val="80000"/>
                    </a:schemeClr>
                  </a:solidFill>
                  <a:latin typeface="+mn-ea"/>
                  <a:cs typeface="Sarasa Gothic SC" panose="020B0502030000000004" pitchFamily="34" charset="-122"/>
                  <a:sym typeface="+mn-ea"/>
                </a:rPr>
                <a:t>的可能，应用场景如：矩阵乘法</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grpSp>
        <p:nvGrpSpPr>
          <p:cNvPr id="5" name="组合 4">
            <a:extLst>
              <a:ext uri="{FF2B5EF4-FFF2-40B4-BE49-F238E27FC236}">
                <a16:creationId xmlns:a16="http://schemas.microsoft.com/office/drawing/2014/main" id="{CB7B5F80-AF66-BEBE-4A69-E1D9598A3F55}"/>
              </a:ext>
            </a:extLst>
          </p:cNvPr>
          <p:cNvGrpSpPr/>
          <p:nvPr/>
        </p:nvGrpSpPr>
        <p:grpSpPr>
          <a:xfrm>
            <a:off x="502921" y="4029411"/>
            <a:ext cx="11283322" cy="1218089"/>
            <a:chOff x="607" y="-913"/>
            <a:chExt cx="17763" cy="1786"/>
          </a:xfrm>
        </p:grpSpPr>
        <p:sp>
          <p:nvSpPr>
            <p:cNvPr id="6" name="TextBox 52">
              <a:extLst>
                <a:ext uri="{FF2B5EF4-FFF2-40B4-BE49-F238E27FC236}">
                  <a16:creationId xmlns:a16="http://schemas.microsoft.com/office/drawing/2014/main" id="{A0A99590-FE4A-45A3-D6F3-61B3574B08DE}"/>
                </a:ext>
              </a:extLst>
            </p:cNvPr>
            <p:cNvSpPr/>
            <p:nvPr/>
          </p:nvSpPr>
          <p:spPr>
            <a:xfrm>
              <a:off x="607" y="-913"/>
              <a:ext cx="9059" cy="76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静态循环分支预测</a:t>
              </a:r>
              <a:r>
                <a:rPr lang="en-US" altLang="zh-CN" b="1" dirty="0">
                  <a:latin typeface="+mn-ea"/>
                  <a:cs typeface="Times New Roman Bold" panose="02020803070505020304" charset="0"/>
                  <a:sym typeface="微软雅黑" panose="020B0503020204020204" charset="-122"/>
                </a:rPr>
                <a:t>(</a:t>
              </a:r>
              <a:r>
                <a:rPr lang="en-US" altLang="zh-CN" b="1" dirty="0" err="1">
                  <a:latin typeface="+mn-ea"/>
                  <a:cs typeface="Times New Roman Bold" panose="02020803070505020304" charset="0"/>
                  <a:sym typeface="微软雅黑" panose="020B0503020204020204" charset="-122"/>
                </a:rPr>
                <a:t>BrPrediction</a:t>
              </a:r>
              <a:r>
                <a:rPr lang="en-US" altLang="zh-CN" b="1" dirty="0">
                  <a:latin typeface="+mn-ea"/>
                  <a:cs typeface="Times New Roman Bold" panose="02020803070505020304" charset="0"/>
                  <a:sym typeface="微软雅黑" panose="020B0503020204020204" charset="-122"/>
                </a:rPr>
                <a:t>)</a:t>
              </a:r>
              <a:endParaRPr lang="zh-CN" altLang="en-US" b="1" dirty="0">
                <a:latin typeface="+mn-ea"/>
                <a:cs typeface="Times New Roman Bold" panose="02020803070505020304" charset="0"/>
                <a:sym typeface="微软雅黑" panose="020B0503020204020204" charset="-122"/>
              </a:endParaRPr>
            </a:p>
          </p:txBody>
        </p:sp>
        <p:sp>
          <p:nvSpPr>
            <p:cNvPr id="7" name="文本框 6">
              <a:extLst>
                <a:ext uri="{FF2B5EF4-FFF2-40B4-BE49-F238E27FC236}">
                  <a16:creationId xmlns:a16="http://schemas.microsoft.com/office/drawing/2014/main" id="{DD35BE15-8504-7BB4-2725-34575D915B4A}"/>
                </a:ext>
              </a:extLst>
            </p:cNvPr>
            <p:cNvSpPr txBox="1"/>
            <p:nvPr/>
          </p:nvSpPr>
          <p:spPr>
            <a:xfrm>
              <a:off x="607" y="146"/>
              <a:ext cx="17763" cy="727"/>
            </a:xfrm>
            <a:prstGeom prst="rect">
              <a:avLst/>
            </a:prstGeom>
            <a:noFill/>
          </p:spPr>
          <p:txBody>
            <a:bodyPr wrap="square" rtlCol="0">
              <a:spAutoFit/>
            </a:bodyPr>
            <a:lstStyle/>
            <a:p>
              <a:pPr lvl="1">
                <a:buFont typeface="Wingdings" panose="05000000000000000000" pitchFamily="2" charset="2"/>
                <a:buChar char="u"/>
              </a:pPr>
              <a:r>
                <a:rPr lang="zh-CN" altLang="en-US" sz="2400" b="1" dirty="0">
                  <a:solidFill>
                    <a:schemeClr val="accent3">
                      <a:lumMod val="20000"/>
                      <a:lumOff val="80000"/>
                    </a:schemeClr>
                  </a:solidFill>
                  <a:latin typeface="+mn-ea"/>
                  <a:cs typeface="Sarasa Gothic SC" panose="020B0502030000000004" pitchFamily="34" charset="-122"/>
                  <a:sym typeface="+mn-ea"/>
                </a:rPr>
                <a:t>预测循环的出口概率和入口概率，为生成汇编时块排序服务</a:t>
              </a:r>
              <a:endParaRPr lang="en-US" altLang="zh-CN" sz="2400" b="1" dirty="0">
                <a:solidFill>
                  <a:schemeClr val="accent3">
                    <a:lumMod val="20000"/>
                    <a:lumOff val="80000"/>
                  </a:schemeClr>
                </a:solidFill>
                <a:uFillTx/>
                <a:latin typeface="+mn-ea"/>
                <a:cs typeface="Sarasa Gothic SC" panose="020B0502030000000004" pitchFamily="34" charset="-122"/>
                <a:sym typeface="+mn-ea"/>
              </a:endParaRPr>
            </a:p>
          </p:txBody>
        </p:sp>
      </p:grpSp>
    </p:spTree>
    <p:extLst>
      <p:ext uri="{BB962C8B-B14F-4D97-AF65-F5344CB8AC3E}">
        <p14:creationId xmlns:p14="http://schemas.microsoft.com/office/powerpoint/2010/main" val="1286600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zh-CN" altLang="en-US" dirty="0"/>
              <a:t>后端优化</a:t>
            </a:r>
          </a:p>
        </p:txBody>
      </p:sp>
      <p:sp>
        <p:nvSpPr>
          <p:cNvPr id="7" name="内容占位符 2"/>
          <p:cNvSpPr>
            <a:spLocks noGrp="1"/>
          </p:cNvSpPr>
          <p:nvPr>
            <p:ph type="body" idx="1"/>
          </p:nvPr>
        </p:nvSpPr>
        <p:spPr/>
        <p:txBody>
          <a:bodyPr>
            <a:normAutofit/>
          </a:bodyPr>
          <a:lstStyle/>
          <a:p>
            <a:r>
              <a:rPr lang="zh-CN" altLang="en-US" sz="1600" dirty="0">
                <a:latin typeface="Zpix" panose="02000000000000000000" pitchFamily="2" charset="-122"/>
                <a:ea typeface="Zpix" panose="02000000000000000000" pitchFamily="2" charset="-122"/>
                <a:cs typeface="Zpix" panose="02000000000000000000" pitchFamily="2" charset="-122"/>
              </a:rPr>
              <a:t>一定不是后端的</a:t>
            </a:r>
            <a:r>
              <a:rPr lang="en-US" altLang="zh-CN" sz="1600" dirty="0">
                <a:latin typeface="Zpix" panose="02000000000000000000" pitchFamily="2" charset="-122"/>
                <a:ea typeface="Zpix" panose="02000000000000000000" pitchFamily="2" charset="-122"/>
                <a:cs typeface="Zpix" panose="02000000000000000000" pitchFamily="2" charset="-122"/>
              </a:rPr>
              <a:t>bug</a:t>
            </a:r>
            <a:r>
              <a:rPr lang="zh-CN" altLang="en-US" sz="1600" dirty="0">
                <a:latin typeface="Zpix" panose="02000000000000000000" pitchFamily="2" charset="-122"/>
                <a:ea typeface="Zpix" panose="02000000000000000000" pitchFamily="2" charset="-122"/>
                <a:cs typeface="Zpix" panose="02000000000000000000" pitchFamily="2" charset="-122"/>
              </a:rPr>
              <a:t>，是中端的</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93815" y="34137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后端基础</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代码生成</a:t>
            </a:r>
          </a:p>
        </p:txBody>
      </p:sp>
      <p:grpSp>
        <p:nvGrpSpPr>
          <p:cNvPr id="2" name="组合 1"/>
          <p:cNvGrpSpPr/>
          <p:nvPr/>
        </p:nvGrpSpPr>
        <p:grpSpPr>
          <a:xfrm>
            <a:off x="479425" y="1308735"/>
            <a:ext cx="11496040" cy="3797300"/>
            <a:chOff x="755" y="2061"/>
            <a:chExt cx="18104" cy="5980"/>
          </a:xfrm>
        </p:grpSpPr>
        <p:sp>
          <p:nvSpPr>
            <p:cNvPr id="3" name="TextBox 52"/>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err="1">
                  <a:latin typeface="+mn-ea"/>
                  <a:cs typeface="Times New Roman Bold" panose="02020803070505020304" charset="0"/>
                  <a:sym typeface="微软雅黑" panose="020B0503020204020204" charset="-122"/>
                </a:rPr>
                <a:t>Codegen</a:t>
              </a:r>
              <a:r>
                <a:rPr lang="en-US" altLang="zh-CN" b="1" dirty="0">
                  <a:latin typeface="+mn-ea"/>
                  <a:cs typeface="Times New Roman Bold" panose="02020803070505020304" charset="0"/>
                  <a:sym typeface="微软雅黑" panose="020B0503020204020204" charset="-122"/>
                </a:rPr>
                <a:t>(</a:t>
              </a:r>
              <a:r>
                <a:rPr lang="zh-CN" altLang="en-US" b="1" dirty="0">
                  <a:latin typeface="+mn-ea"/>
                  <a:cs typeface="Times New Roman Bold" panose="02020803070505020304" charset="0"/>
                  <a:sym typeface="微软雅黑" panose="020B0503020204020204" charset="-122"/>
                </a:rPr>
                <a:t>代码生成</a:t>
              </a:r>
              <a:r>
                <a:rPr lang="en-US" altLang="zh-CN" b="1" dirty="0">
                  <a:latin typeface="+mn-ea"/>
                  <a:cs typeface="Times New Roman Bold" panose="02020803070505020304" charset="0"/>
                  <a:sym typeface="微软雅黑" panose="020B0503020204020204" charset="-122"/>
                </a:rPr>
                <a:t>)</a:t>
              </a:r>
              <a:endParaRPr lang="zh-CN" altLang="en-US" b="1" dirty="0">
                <a:latin typeface="+mn-ea"/>
                <a:cs typeface="Times New Roman Bold" panose="02020803070505020304" charset="0"/>
                <a:sym typeface="微软雅黑" panose="020B0503020204020204" charset="-122"/>
              </a:endParaRPr>
            </a:p>
          </p:txBody>
        </p:sp>
        <p:sp>
          <p:nvSpPr>
            <p:cNvPr id="4" name="文本框 3"/>
            <p:cNvSpPr txBox="1"/>
            <p:nvPr/>
          </p:nvSpPr>
          <p:spPr>
            <a:xfrm>
              <a:off x="1096" y="3243"/>
              <a:ext cx="17763" cy="4798"/>
            </a:xfrm>
            <a:prstGeom prst="rect">
              <a:avLst/>
            </a:prstGeom>
            <a:noFill/>
          </p:spPr>
          <p:txBody>
            <a:bodyPr wrap="square" rtlCol="0">
              <a:spAutoFit/>
            </a:bodyPr>
            <a:lstStyle/>
            <a:p>
              <a:pPr algn="l">
                <a:lnSpc>
                  <a:spcPct val="100000"/>
                </a:lnSpc>
                <a:buClrTx/>
                <a:buSzTx/>
                <a:buFont typeface="Wingdings" panose="05000000000000000000" pitchFamily="2" charset="2"/>
              </a:pPr>
              <a:r>
                <a:rPr lang="zh-CN" altLang="en-US" sz="2400" dirty="0">
                  <a:solidFill>
                    <a:srgbClr val="D3FDFC"/>
                  </a:solidFill>
                  <a:latin typeface="+mn-ea"/>
                  <a:cs typeface="Arial" panose="020B0604020202020204" pitchFamily="34" charset="0"/>
                  <a:sym typeface="+mn-ea"/>
                </a:rPr>
                <a:t>如何将</a:t>
              </a:r>
              <a:r>
                <a:rPr lang="en-US" altLang="zh-CN" sz="2400" dirty="0" err="1">
                  <a:solidFill>
                    <a:srgbClr val="D3FDFC"/>
                  </a:solidFill>
                  <a:latin typeface="+mn-ea"/>
                  <a:cs typeface="Arial" panose="020B0604020202020204" pitchFamily="34" charset="0"/>
                  <a:sym typeface="+mn-ea"/>
                </a:rPr>
                <a:t>llvm</a:t>
              </a:r>
              <a:r>
                <a:rPr lang="zh-CN" altLang="en-US" sz="2400" dirty="0">
                  <a:solidFill>
                    <a:srgbClr val="D3FDFC"/>
                  </a:solidFill>
                  <a:latin typeface="+mn-ea"/>
                  <a:cs typeface="Arial" panose="020B0604020202020204" pitchFamily="34" charset="0"/>
                  <a:sym typeface="+mn-ea"/>
                </a:rPr>
                <a:t>转化为</a:t>
              </a:r>
              <a:r>
                <a:rPr lang="en-US" altLang="zh-CN" sz="2400" dirty="0" err="1">
                  <a:solidFill>
                    <a:srgbClr val="D3FDFC"/>
                  </a:solidFill>
                  <a:latin typeface="+mn-ea"/>
                  <a:cs typeface="Arial" panose="020B0604020202020204" pitchFamily="34" charset="0"/>
                  <a:sym typeface="+mn-ea"/>
                </a:rPr>
                <a:t>riscv</a:t>
              </a:r>
              <a:r>
                <a:rPr lang="zh-CN" altLang="en-US" sz="2400" dirty="0">
                  <a:solidFill>
                    <a:srgbClr val="D3FDFC"/>
                  </a:solidFill>
                  <a:latin typeface="+mn-ea"/>
                  <a:cs typeface="Arial" panose="020B0604020202020204" pitchFamily="34" charset="0"/>
                  <a:sym typeface="+mn-ea"/>
                </a:rPr>
                <a:t>？经历</a:t>
              </a:r>
              <a:r>
                <a:rPr lang="en-US" altLang="zh-CN" sz="2400" dirty="0">
                  <a:solidFill>
                    <a:srgbClr val="D3FDFC"/>
                  </a:solidFill>
                  <a:latin typeface="+mn-ea"/>
                  <a:cs typeface="Arial" panose="020B0604020202020204" pitchFamily="34" charset="0"/>
                  <a:sym typeface="+mn-ea"/>
                </a:rPr>
                <a:t>2</a:t>
              </a:r>
              <a:r>
                <a:rPr lang="zh-CN" altLang="en-US" sz="2400" dirty="0">
                  <a:solidFill>
                    <a:srgbClr val="D3FDFC"/>
                  </a:solidFill>
                  <a:latin typeface="+mn-ea"/>
                  <a:cs typeface="Arial" panose="020B0604020202020204" pitchFamily="34" charset="0"/>
                  <a:sym typeface="+mn-ea"/>
                </a:rPr>
                <a:t>个阶段的转化</a:t>
              </a:r>
              <a:endParaRPr lang="en-US" altLang="zh-CN" sz="2400" dirty="0">
                <a:solidFill>
                  <a:srgbClr val="D3FDFC"/>
                </a:solidFill>
                <a:latin typeface="+mn-ea"/>
                <a:cs typeface="Arial" panose="020B0604020202020204" pitchFamily="34" charset="0"/>
                <a:sym typeface="+mn-ea"/>
              </a:endParaRPr>
            </a:p>
            <a:p>
              <a:pPr algn="l">
                <a:lnSpc>
                  <a:spcPct val="100000"/>
                </a:lnSpc>
                <a:buClrTx/>
                <a:buSzTx/>
                <a:buFont typeface="Wingdings" panose="05000000000000000000" pitchFamily="2" charset="2"/>
              </a:pPr>
              <a:endParaRPr lang="zh-CN" altLang="en-US" sz="2400" dirty="0">
                <a:solidFill>
                  <a:srgbClr val="D3FDFC"/>
                </a:solidFill>
                <a:uFillTx/>
                <a:latin typeface="+mn-ea"/>
                <a:cs typeface="Arial" panose="020B0604020202020204" pitchFamily="34" charset="0"/>
                <a:sym typeface="+mn-ea"/>
              </a:endParaRPr>
            </a:p>
            <a:p>
              <a:pPr algn="l">
                <a:lnSpc>
                  <a:spcPct val="100000"/>
                </a:lnSpc>
                <a:buClrTx/>
                <a:buSzTx/>
              </a:pPr>
              <a:r>
                <a:rPr lang="zh-CN" altLang="en-US" sz="2400" dirty="0">
                  <a:solidFill>
                    <a:srgbClr val="D3FDFC"/>
                  </a:solidFill>
                  <a:latin typeface="+mn-ea"/>
                  <a:cs typeface="Arial" panose="020B0604020202020204" pitchFamily="34" charset="0"/>
                  <a:sym typeface="+mn-ea"/>
                </a:rPr>
                <a:t>忠实翻译</a:t>
              </a:r>
              <a:r>
                <a:rPr lang="zh-CN" altLang="en-US" sz="2400" dirty="0">
                  <a:solidFill>
                    <a:srgbClr val="D3FDFC"/>
                  </a:solidFill>
                  <a:uFillTx/>
                  <a:latin typeface="+mn-ea"/>
                  <a:cs typeface="Arial" panose="020B0604020202020204" pitchFamily="34" charset="0"/>
                  <a:sym typeface="+mn-ea"/>
                </a:rPr>
                <a:t>：</a:t>
              </a:r>
              <a:r>
                <a:rPr lang="zh-CN" altLang="en-US" sz="2400" dirty="0">
                  <a:solidFill>
                    <a:schemeClr val="accent2">
                      <a:lumMod val="20000"/>
                      <a:lumOff val="80000"/>
                    </a:schemeClr>
                  </a:solidFill>
                  <a:latin typeface="+mn-ea"/>
                  <a:cs typeface="Arial" panose="020B0604020202020204" pitchFamily="34" charset="0"/>
                  <a:sym typeface="+mn-ea"/>
                </a:rPr>
                <a:t>初版</a:t>
              </a:r>
              <a:r>
                <a:rPr lang="en-US" altLang="zh-CN" sz="2400" dirty="0" err="1">
                  <a:solidFill>
                    <a:schemeClr val="accent2">
                      <a:lumMod val="20000"/>
                      <a:lumOff val="80000"/>
                    </a:schemeClr>
                  </a:solidFill>
                  <a:uFillTx/>
                  <a:latin typeface="+mn-ea"/>
                  <a:cs typeface="Arial" panose="020B0604020202020204" pitchFamily="34" charset="0"/>
                  <a:sym typeface="+mn-ea"/>
                </a:rPr>
                <a:t>codegen</a:t>
              </a:r>
              <a:r>
                <a:rPr lang="zh-CN" altLang="en-US" sz="2400" dirty="0">
                  <a:solidFill>
                    <a:schemeClr val="accent2">
                      <a:lumMod val="20000"/>
                      <a:lumOff val="80000"/>
                    </a:schemeClr>
                  </a:solidFill>
                  <a:uFillTx/>
                  <a:latin typeface="+mn-ea"/>
                  <a:cs typeface="Arial" panose="020B0604020202020204" pitchFamily="34" charset="0"/>
                  <a:sym typeface="+mn-ea"/>
                </a:rPr>
                <a:t>阶段不考虑生成代码的质量，只求最大限度保证正确性</a:t>
              </a:r>
              <a:endParaRPr lang="en-US" altLang="zh-CN" sz="2400" dirty="0">
                <a:solidFill>
                  <a:schemeClr val="accent2">
                    <a:lumMod val="20000"/>
                    <a:lumOff val="80000"/>
                  </a:schemeClr>
                </a:solidFill>
                <a:uFillTx/>
                <a:latin typeface="+mn-ea"/>
                <a:cs typeface="Arial" panose="020B0604020202020204" pitchFamily="34" charset="0"/>
                <a:sym typeface="+mn-ea"/>
              </a:endParaRPr>
            </a:p>
            <a:p>
              <a:pPr algn="l">
                <a:lnSpc>
                  <a:spcPct val="100000"/>
                </a:lnSpc>
                <a:buClrTx/>
                <a:buSzTx/>
              </a:pPr>
              <a:endParaRPr lang="en-US" altLang="zh-CN" sz="2400" dirty="0">
                <a:solidFill>
                  <a:schemeClr val="bg1"/>
                </a:solidFill>
                <a:uFillTx/>
                <a:latin typeface="+mn-ea"/>
                <a:cs typeface="Arial" panose="020B0604020202020204" pitchFamily="34" charset="0"/>
                <a:sym typeface="+mn-ea"/>
              </a:endParaRPr>
            </a:p>
            <a:p>
              <a:pPr algn="l">
                <a:lnSpc>
                  <a:spcPct val="100000"/>
                </a:lnSpc>
                <a:buClrTx/>
                <a:buSzTx/>
              </a:pPr>
              <a:endParaRPr lang="en-US" altLang="zh-CN" sz="2400" dirty="0">
                <a:solidFill>
                  <a:schemeClr val="bg1"/>
                </a:solidFill>
                <a:latin typeface="+mn-ea"/>
                <a:cs typeface="Arial" panose="020B0604020202020204" pitchFamily="34" charset="0"/>
                <a:sym typeface="+mn-ea"/>
              </a:endParaRPr>
            </a:p>
            <a:p>
              <a:pPr algn="l">
                <a:lnSpc>
                  <a:spcPct val="100000"/>
                </a:lnSpc>
                <a:buClrTx/>
                <a:buSzTx/>
              </a:pPr>
              <a:endParaRPr lang="zh-CN" altLang="en-US" sz="2400" dirty="0">
                <a:solidFill>
                  <a:schemeClr val="bg1"/>
                </a:solidFill>
                <a:uFillTx/>
                <a:latin typeface="+mn-ea"/>
                <a:cs typeface="Arial" panose="020B0604020202020204" pitchFamily="34" charset="0"/>
                <a:sym typeface="+mn-ea"/>
              </a:endParaRPr>
            </a:p>
            <a:p>
              <a:pPr algn="l">
                <a:lnSpc>
                  <a:spcPct val="100000"/>
                </a:lnSpc>
                <a:buClrTx/>
                <a:buSzTx/>
              </a:pPr>
              <a:r>
                <a:rPr lang="zh-CN" altLang="en-US" sz="2400" dirty="0">
                  <a:solidFill>
                    <a:srgbClr val="D3FDFC"/>
                  </a:solidFill>
                  <a:latin typeface="+mn-ea"/>
                  <a:cs typeface="Arial" panose="020B0604020202020204" pitchFamily="34" charset="0"/>
                  <a:sym typeface="+mn-ea"/>
                </a:rPr>
                <a:t>指令选择：</a:t>
              </a:r>
              <a:r>
                <a:rPr lang="zh-CN" altLang="en-US" sz="2400" dirty="0">
                  <a:solidFill>
                    <a:schemeClr val="accent2">
                      <a:lumMod val="20000"/>
                      <a:lumOff val="80000"/>
                    </a:schemeClr>
                  </a:solidFill>
                  <a:latin typeface="+mn-ea"/>
                  <a:cs typeface="Arial" panose="020B0604020202020204" pitchFamily="34" charset="0"/>
                  <a:sym typeface="+mn-ea"/>
                </a:rPr>
                <a:t>在忠实翻译的基础上加以优化，例如</a:t>
              </a:r>
              <a:r>
                <a:rPr lang="en-US" altLang="zh-CN" sz="2400" dirty="0" err="1">
                  <a:solidFill>
                    <a:schemeClr val="accent2">
                      <a:lumMod val="20000"/>
                      <a:lumOff val="80000"/>
                    </a:schemeClr>
                  </a:solidFill>
                  <a:latin typeface="+mn-ea"/>
                  <a:cs typeface="Arial" panose="020B0604020202020204" pitchFamily="34" charset="0"/>
                  <a:sym typeface="+mn-ea"/>
                </a:rPr>
                <a:t>gep</a:t>
              </a:r>
              <a:r>
                <a:rPr lang="zh-CN" altLang="en-US" sz="2400" dirty="0">
                  <a:solidFill>
                    <a:schemeClr val="accent2">
                      <a:lumMod val="20000"/>
                      <a:lumOff val="80000"/>
                    </a:schemeClr>
                  </a:solidFill>
                  <a:latin typeface="+mn-ea"/>
                  <a:cs typeface="Arial" panose="020B0604020202020204" pitchFamily="34" charset="0"/>
                  <a:sym typeface="+mn-ea"/>
                </a:rPr>
                <a:t>可以使用</a:t>
              </a:r>
              <a:r>
                <a:rPr lang="en-US" altLang="zh-CN" sz="2400" dirty="0" err="1">
                  <a:solidFill>
                    <a:schemeClr val="accent2">
                      <a:lumMod val="20000"/>
                      <a:lumOff val="80000"/>
                    </a:schemeClr>
                  </a:solidFill>
                  <a:latin typeface="+mn-ea"/>
                  <a:cs typeface="Arial" panose="020B0604020202020204" pitchFamily="34" charset="0"/>
                  <a:sym typeface="+mn-ea"/>
                </a:rPr>
                <a:t>rv</a:t>
              </a:r>
              <a:r>
                <a:rPr lang="zh-CN" altLang="en-US" sz="2400" dirty="0">
                  <a:solidFill>
                    <a:schemeClr val="accent2">
                      <a:lumMod val="20000"/>
                      <a:lumOff val="80000"/>
                    </a:schemeClr>
                  </a:solidFill>
                  <a:latin typeface="+mn-ea"/>
                  <a:cs typeface="Arial" panose="020B0604020202020204" pitchFamily="34" charset="0"/>
                  <a:sym typeface="+mn-ea"/>
                </a:rPr>
                <a:t>指令集中</a:t>
              </a:r>
              <a:r>
                <a:rPr lang="en-US" altLang="zh-CN" sz="2400" dirty="0">
                  <a:solidFill>
                    <a:schemeClr val="accent2">
                      <a:lumMod val="20000"/>
                      <a:lumOff val="80000"/>
                    </a:schemeClr>
                  </a:solidFill>
                  <a:latin typeface="+mn-ea"/>
                  <a:cs typeface="Arial" panose="020B0604020202020204" pitchFamily="34" charset="0"/>
                  <a:sym typeface="+mn-ea"/>
                </a:rPr>
                <a:t>sh2add</a:t>
              </a:r>
              <a:r>
                <a:rPr lang="zh-CN" altLang="en-US" sz="2400" dirty="0">
                  <a:solidFill>
                    <a:schemeClr val="accent2">
                      <a:lumMod val="20000"/>
                      <a:lumOff val="80000"/>
                    </a:schemeClr>
                  </a:solidFill>
                  <a:latin typeface="+mn-ea"/>
                  <a:cs typeface="Arial" panose="020B0604020202020204" pitchFamily="34" charset="0"/>
                  <a:sym typeface="+mn-ea"/>
                </a:rPr>
                <a:t>快速求解；例如乘除法翻译成移位指令</a:t>
              </a:r>
              <a:r>
                <a:rPr lang="en-US" altLang="zh-CN" sz="2400" dirty="0">
                  <a:solidFill>
                    <a:schemeClr val="accent2">
                      <a:lumMod val="20000"/>
                      <a:lumOff val="80000"/>
                    </a:schemeClr>
                  </a:solidFill>
                  <a:latin typeface="+mn-ea"/>
                  <a:cs typeface="Arial" panose="020B0604020202020204" pitchFamily="34" charset="0"/>
                  <a:sym typeface="+mn-ea"/>
                </a:rPr>
                <a:t>+</a:t>
              </a:r>
              <a:r>
                <a:rPr lang="zh-CN" altLang="en-US" sz="2400" dirty="0">
                  <a:solidFill>
                    <a:schemeClr val="accent2">
                      <a:lumMod val="20000"/>
                      <a:lumOff val="80000"/>
                    </a:schemeClr>
                  </a:solidFill>
                  <a:latin typeface="+mn-ea"/>
                  <a:cs typeface="Arial" panose="020B0604020202020204" pitchFamily="34" charset="0"/>
                  <a:sym typeface="+mn-ea"/>
                </a:rPr>
                <a:t>加法指令</a:t>
              </a:r>
            </a:p>
          </p:txBody>
        </p:sp>
      </p:grpSp>
    </p:spTree>
    <p:extLst>
      <p:ext uri="{BB962C8B-B14F-4D97-AF65-F5344CB8AC3E}">
        <p14:creationId xmlns:p14="http://schemas.microsoft.com/office/powerpoint/2010/main" val="1232804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zh-CN" altLang="en-US" dirty="0"/>
              <a:t>团队合作</a:t>
            </a:r>
          </a:p>
        </p:txBody>
      </p:sp>
      <p:sp>
        <p:nvSpPr>
          <p:cNvPr id="7" name="内容占位符 2"/>
          <p:cNvSpPr>
            <a:spLocks noGrp="1"/>
          </p:cNvSpPr>
          <p:nvPr>
            <p:ph type="body" idx="1"/>
          </p:nvPr>
        </p:nvSpPr>
        <p:spPr/>
        <p:txBody>
          <a:bodyPr>
            <a:normAutofit/>
          </a:bodyPr>
          <a:lstStyle/>
          <a:p>
            <a:r>
              <a:rPr lang="zh-CN" altLang="en-US" sz="1600" dirty="0">
                <a:latin typeface="Zpix" panose="02000000000000000000" pitchFamily="2" charset="-122"/>
                <a:ea typeface="Zpix" panose="02000000000000000000" pitchFamily="2" charset="-122"/>
                <a:cs typeface="Zpix" panose="02000000000000000000" pitchFamily="2" charset="-122"/>
              </a:rPr>
              <a:t>一人指挥等于十人干活</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93815" y="34137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后端核心</a:t>
            </a:r>
            <a:r>
              <a:rPr lang="en-US" altLang="zh-CN" sz="3200" b="1" dirty="0">
                <a:solidFill>
                  <a:schemeClr val="accent3">
                    <a:lumMod val="20000"/>
                    <a:lumOff val="80000"/>
                  </a:schemeClr>
                </a:solidFill>
                <a:latin typeface="思源黑体 CN" panose="020B0500000000000000" pitchFamily="34" charset="-122"/>
                <a:ea typeface="思源黑体 CN" panose="020B0500000000000000" pitchFamily="34" charset="-122"/>
              </a:rPr>
              <a:t>——</a:t>
            </a:r>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寄存器分配</a:t>
            </a:r>
          </a:p>
        </p:txBody>
      </p:sp>
      <p:grpSp>
        <p:nvGrpSpPr>
          <p:cNvPr id="2" name="组合 1"/>
          <p:cNvGrpSpPr/>
          <p:nvPr/>
        </p:nvGrpSpPr>
        <p:grpSpPr>
          <a:xfrm>
            <a:off x="479425" y="1308735"/>
            <a:ext cx="11496040" cy="4536440"/>
            <a:chOff x="755" y="2061"/>
            <a:chExt cx="18104" cy="7144"/>
          </a:xfrm>
        </p:grpSpPr>
        <p:sp>
          <p:nvSpPr>
            <p:cNvPr id="3" name="TextBox 52"/>
            <p:cNvSpPr/>
            <p:nvPr/>
          </p:nvSpPr>
          <p:spPr>
            <a:xfrm>
              <a:off x="755" y="2061"/>
              <a:ext cx="6659" cy="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latin typeface="+mn-ea"/>
                  <a:cs typeface="Times New Roman Bold" panose="02020803070505020304" charset="0"/>
                  <a:sym typeface="微软雅黑" panose="020B0503020204020204" charset="-122"/>
                </a:rPr>
                <a:t>Allocator(</a:t>
              </a:r>
              <a:r>
                <a:rPr lang="zh-CN" altLang="en-US" b="1" dirty="0">
                  <a:latin typeface="+mn-ea"/>
                  <a:cs typeface="Times New Roman Bold" panose="02020803070505020304" charset="0"/>
                  <a:sym typeface="微软雅黑" panose="020B0503020204020204" charset="-122"/>
                </a:rPr>
                <a:t>寄存器分配</a:t>
              </a:r>
              <a:r>
                <a:rPr lang="en-US" altLang="zh-CN" b="1" dirty="0">
                  <a:latin typeface="+mn-ea"/>
                  <a:cs typeface="Times New Roman Bold" panose="02020803070505020304" charset="0"/>
                  <a:sym typeface="微软雅黑" panose="020B0503020204020204" charset="-122"/>
                </a:rPr>
                <a:t>)</a:t>
              </a:r>
              <a:endParaRPr lang="zh-CN" altLang="en-US" b="1" dirty="0">
                <a:latin typeface="+mn-ea"/>
                <a:cs typeface="Times New Roman Bold" panose="02020803070505020304" charset="0"/>
                <a:sym typeface="微软雅黑" panose="020B0503020204020204" charset="-122"/>
              </a:endParaRPr>
            </a:p>
          </p:txBody>
        </p:sp>
        <p:sp>
          <p:nvSpPr>
            <p:cNvPr id="4" name="文本框 3"/>
            <p:cNvSpPr txBox="1"/>
            <p:nvPr/>
          </p:nvSpPr>
          <p:spPr>
            <a:xfrm>
              <a:off x="1096" y="3243"/>
              <a:ext cx="17763" cy="5962"/>
            </a:xfrm>
            <a:prstGeom prst="rect">
              <a:avLst/>
            </a:prstGeom>
            <a:noFill/>
          </p:spPr>
          <p:txBody>
            <a:bodyPr wrap="square" rtlCol="0">
              <a:spAutoFit/>
            </a:bodyPr>
            <a:lstStyle/>
            <a:p>
              <a:pPr algn="l">
                <a:lnSpc>
                  <a:spcPct val="100000"/>
                </a:lnSpc>
                <a:buClrTx/>
                <a:buSzTx/>
              </a:pPr>
              <a:r>
                <a:rPr lang="en-US" altLang="zh-CN" sz="2400" dirty="0">
                  <a:solidFill>
                    <a:srgbClr val="D3FDFC"/>
                  </a:solidFill>
                  <a:uFillTx/>
                  <a:latin typeface="+mn-ea"/>
                  <a:cs typeface="Arial" panose="020B0604020202020204" pitchFamily="34" charset="0"/>
                  <a:sym typeface="+mn-ea"/>
                </a:rPr>
                <a:t>Value</a:t>
              </a:r>
              <a:r>
                <a:rPr lang="en-US" altLang="zh-CN" sz="2400" dirty="0">
                  <a:solidFill>
                    <a:srgbClr val="D3FDFC"/>
                  </a:solidFill>
                  <a:latin typeface="+mn-ea"/>
                  <a:cs typeface="Arial" panose="020B0604020202020204" pitchFamily="34" charset="0"/>
                  <a:sym typeface="+mn-ea"/>
                </a:rPr>
                <a:t>-&gt;</a:t>
              </a:r>
              <a:r>
                <a:rPr lang="en-US" altLang="zh-CN" sz="2400" dirty="0" err="1">
                  <a:solidFill>
                    <a:srgbClr val="D3FDFC"/>
                  </a:solidFill>
                  <a:uFillTx/>
                  <a:latin typeface="+mn-ea"/>
                  <a:cs typeface="Arial" panose="020B0604020202020204" pitchFamily="34" charset="0"/>
                  <a:sym typeface="+mn-ea"/>
                </a:rPr>
                <a:t>virReg</a:t>
              </a:r>
              <a:r>
                <a:rPr lang="zh-CN" altLang="en-US" sz="2400" dirty="0">
                  <a:solidFill>
                    <a:srgbClr val="D3FDFC"/>
                  </a:solidFill>
                  <a:uFillTx/>
                  <a:latin typeface="+mn-ea"/>
                  <a:cs typeface="Arial" panose="020B0604020202020204" pitchFamily="34" charset="0"/>
                  <a:sym typeface="+mn-ea"/>
                </a:rPr>
                <a:t>：</a:t>
              </a:r>
              <a:r>
                <a:rPr lang="zh-CN" altLang="en-US" sz="2400" dirty="0">
                  <a:solidFill>
                    <a:schemeClr val="accent2">
                      <a:lumMod val="20000"/>
                      <a:lumOff val="80000"/>
                    </a:schemeClr>
                  </a:solidFill>
                  <a:uFillTx/>
                  <a:latin typeface="+mn-ea"/>
                  <a:cs typeface="Arial" panose="020B0604020202020204" pitchFamily="34" charset="0"/>
                  <a:sym typeface="+mn-ea"/>
                </a:rPr>
                <a:t>在</a:t>
              </a:r>
              <a:r>
                <a:rPr lang="en-US" altLang="zh-CN" sz="2400" dirty="0" err="1">
                  <a:solidFill>
                    <a:schemeClr val="accent2">
                      <a:lumMod val="20000"/>
                      <a:lumOff val="80000"/>
                    </a:schemeClr>
                  </a:solidFill>
                  <a:uFillTx/>
                  <a:latin typeface="+mn-ea"/>
                  <a:cs typeface="Arial" panose="020B0604020202020204" pitchFamily="34" charset="0"/>
                  <a:sym typeface="+mn-ea"/>
                </a:rPr>
                <a:t>codegen</a:t>
              </a:r>
              <a:r>
                <a:rPr lang="zh-CN" altLang="en-US" sz="2400" dirty="0">
                  <a:solidFill>
                    <a:schemeClr val="accent2">
                      <a:lumMod val="20000"/>
                      <a:lumOff val="80000"/>
                    </a:schemeClr>
                  </a:solidFill>
                  <a:uFillTx/>
                  <a:latin typeface="+mn-ea"/>
                  <a:cs typeface="Arial" panose="020B0604020202020204" pitchFamily="34" charset="0"/>
                  <a:sym typeface="+mn-ea"/>
                </a:rPr>
                <a:t>阶段，解析所有</a:t>
              </a:r>
              <a:r>
                <a:rPr lang="en-US" altLang="zh-CN" sz="2400" dirty="0">
                  <a:solidFill>
                    <a:schemeClr val="accent2">
                      <a:lumMod val="20000"/>
                      <a:lumOff val="80000"/>
                    </a:schemeClr>
                  </a:solidFill>
                  <a:uFillTx/>
                  <a:latin typeface="+mn-ea"/>
                  <a:cs typeface="Arial" panose="020B0604020202020204" pitchFamily="34" charset="0"/>
                  <a:sym typeface="+mn-ea"/>
                </a:rPr>
                <a:t>value</a:t>
              </a:r>
              <a:r>
                <a:rPr lang="zh-CN" altLang="en-US" sz="2400" dirty="0">
                  <a:solidFill>
                    <a:schemeClr val="accent2">
                      <a:lumMod val="20000"/>
                      <a:lumOff val="80000"/>
                    </a:schemeClr>
                  </a:solidFill>
                  <a:uFillTx/>
                  <a:latin typeface="+mn-ea"/>
                  <a:cs typeface="Arial" panose="020B0604020202020204" pitchFamily="34" charset="0"/>
                  <a:sym typeface="+mn-ea"/>
                </a:rPr>
                <a:t>，并将其唯一绑定虚拟寄存器</a:t>
              </a:r>
              <a:endParaRPr lang="en-US" altLang="zh-CN" sz="2400" dirty="0">
                <a:solidFill>
                  <a:schemeClr val="accent2">
                    <a:lumMod val="20000"/>
                    <a:lumOff val="80000"/>
                  </a:schemeClr>
                </a:solidFill>
                <a:uFillTx/>
                <a:latin typeface="+mn-ea"/>
                <a:cs typeface="Arial" panose="020B0604020202020204" pitchFamily="34" charset="0"/>
                <a:sym typeface="+mn-ea"/>
              </a:endParaRPr>
            </a:p>
            <a:p>
              <a:pPr algn="l">
                <a:lnSpc>
                  <a:spcPct val="100000"/>
                </a:lnSpc>
                <a:buClrTx/>
                <a:buSzTx/>
              </a:pPr>
              <a:endParaRPr lang="zh-CN" altLang="en-US" sz="2400" dirty="0">
                <a:solidFill>
                  <a:schemeClr val="accent2">
                    <a:lumMod val="20000"/>
                    <a:lumOff val="80000"/>
                  </a:schemeClr>
                </a:solidFill>
                <a:uFillTx/>
                <a:latin typeface="+mn-ea"/>
                <a:cs typeface="Arial" panose="020B0604020202020204" pitchFamily="34" charset="0"/>
                <a:sym typeface="+mn-ea"/>
              </a:endParaRPr>
            </a:p>
            <a:p>
              <a:pPr algn="l">
                <a:lnSpc>
                  <a:spcPct val="100000"/>
                </a:lnSpc>
                <a:buClrTx/>
                <a:buSzTx/>
              </a:pPr>
              <a:r>
                <a:rPr lang="zh-CN" altLang="en-US" sz="2400" dirty="0">
                  <a:solidFill>
                    <a:srgbClr val="D3FDFC"/>
                  </a:solidFill>
                  <a:latin typeface="+mn-ea"/>
                  <a:cs typeface="Arial" panose="020B0604020202020204" pitchFamily="34" charset="0"/>
                  <a:sym typeface="+mn-ea"/>
                </a:rPr>
                <a:t>活跃变量分析：</a:t>
              </a:r>
              <a:r>
                <a:rPr lang="zh-CN" altLang="en-US" sz="2400" dirty="0">
                  <a:solidFill>
                    <a:schemeClr val="accent2">
                      <a:lumMod val="20000"/>
                      <a:lumOff val="80000"/>
                    </a:schemeClr>
                  </a:solidFill>
                  <a:latin typeface="+mn-ea"/>
                  <a:cs typeface="Arial" panose="020B0604020202020204" pitchFamily="34" charset="0"/>
                  <a:sym typeface="+mn-ea"/>
                </a:rPr>
                <a:t>使用迭代分析法，存储所有指令的</a:t>
              </a:r>
              <a:r>
                <a:rPr lang="en-US" altLang="zh-CN" sz="2400" dirty="0">
                  <a:solidFill>
                    <a:schemeClr val="accent2">
                      <a:lumMod val="20000"/>
                      <a:lumOff val="80000"/>
                    </a:schemeClr>
                  </a:solidFill>
                  <a:latin typeface="+mn-ea"/>
                  <a:cs typeface="Arial" panose="020B0604020202020204" pitchFamily="34" charset="0"/>
                  <a:sym typeface="+mn-ea"/>
                </a:rPr>
                <a:t>in/out, use/def</a:t>
              </a:r>
              <a:r>
                <a:rPr lang="zh-CN" altLang="en-US" sz="2400" dirty="0">
                  <a:solidFill>
                    <a:schemeClr val="accent2">
                      <a:lumMod val="20000"/>
                      <a:lumOff val="80000"/>
                    </a:schemeClr>
                  </a:solidFill>
                  <a:latin typeface="+mn-ea"/>
                  <a:cs typeface="Arial" panose="020B0604020202020204" pitchFamily="34" charset="0"/>
                  <a:sym typeface="+mn-ea"/>
                </a:rPr>
                <a:t>，和所有寄存器的使用指令</a:t>
              </a:r>
              <a:endParaRPr lang="en-US" altLang="zh-CN" sz="2400" dirty="0">
                <a:solidFill>
                  <a:schemeClr val="accent2">
                    <a:lumMod val="20000"/>
                    <a:lumOff val="80000"/>
                  </a:schemeClr>
                </a:solidFill>
                <a:latin typeface="+mn-ea"/>
                <a:cs typeface="Arial" panose="020B0604020202020204" pitchFamily="34" charset="0"/>
                <a:sym typeface="+mn-ea"/>
              </a:endParaRPr>
            </a:p>
            <a:p>
              <a:pPr algn="l">
                <a:lnSpc>
                  <a:spcPct val="100000"/>
                </a:lnSpc>
                <a:buClrTx/>
                <a:buSzTx/>
              </a:pPr>
              <a:endParaRPr lang="en-US" altLang="zh-CN" sz="2400" b="1" dirty="0">
                <a:solidFill>
                  <a:schemeClr val="accent2">
                    <a:lumMod val="20000"/>
                    <a:lumOff val="80000"/>
                  </a:schemeClr>
                </a:solidFill>
                <a:uFillTx/>
                <a:latin typeface="+mn-ea"/>
                <a:cs typeface="Sarasa Gothic SC" panose="020B0502030000000004" pitchFamily="34" charset="-122"/>
                <a:sym typeface="+mn-ea"/>
              </a:endParaRPr>
            </a:p>
            <a:p>
              <a:pPr algn="l">
                <a:lnSpc>
                  <a:spcPct val="100000"/>
                </a:lnSpc>
                <a:buClrTx/>
                <a:buSzTx/>
              </a:pPr>
              <a:r>
                <a:rPr lang="zh-CN" altLang="en-US" sz="2400" dirty="0">
                  <a:solidFill>
                    <a:srgbClr val="D3FDFC"/>
                  </a:solidFill>
                  <a:latin typeface="+mn-ea"/>
                  <a:cs typeface="Arial" panose="020B0604020202020204" pitchFamily="34" charset="0"/>
                  <a:sym typeface="+mn-ea"/>
                </a:rPr>
                <a:t>寄存器分配：</a:t>
              </a:r>
              <a:r>
                <a:rPr lang="zh-CN" altLang="en-US" sz="2400" dirty="0">
                  <a:solidFill>
                    <a:schemeClr val="accent2">
                      <a:lumMod val="20000"/>
                      <a:lumOff val="80000"/>
                    </a:schemeClr>
                  </a:solidFill>
                  <a:latin typeface="+mn-ea"/>
                  <a:cs typeface="Arial" panose="020B0604020202020204" pitchFamily="34" charset="0"/>
                  <a:sym typeface="+mn-ea"/>
                </a:rPr>
                <a:t>图着色寄存器分配，根据中端传来的循环深度和指令条目设置</a:t>
              </a:r>
              <a:r>
                <a:rPr lang="en-US" altLang="zh-CN" sz="2400" dirty="0" err="1">
                  <a:solidFill>
                    <a:schemeClr val="accent2">
                      <a:lumMod val="20000"/>
                      <a:lumOff val="80000"/>
                    </a:schemeClr>
                  </a:solidFill>
                  <a:latin typeface="+mn-ea"/>
                  <a:cs typeface="Arial" panose="020B0604020202020204" pitchFamily="34" charset="0"/>
                  <a:sym typeface="+mn-ea"/>
                </a:rPr>
                <a:t>regCost</a:t>
              </a:r>
              <a:r>
                <a:rPr lang="zh-CN" altLang="en-US" sz="2400" dirty="0">
                  <a:solidFill>
                    <a:schemeClr val="accent2">
                      <a:lumMod val="20000"/>
                      <a:lumOff val="80000"/>
                    </a:schemeClr>
                  </a:solidFill>
                  <a:latin typeface="+mn-ea"/>
                  <a:cs typeface="Arial" panose="020B0604020202020204" pitchFamily="34" charset="0"/>
                  <a:sym typeface="+mn-ea"/>
                </a:rPr>
                <a:t>，保证尽量不会在循环中溢出</a:t>
              </a:r>
              <a:endParaRPr lang="en-US" altLang="zh-CN" sz="2400" dirty="0">
                <a:solidFill>
                  <a:schemeClr val="accent2">
                    <a:lumMod val="20000"/>
                    <a:lumOff val="80000"/>
                  </a:schemeClr>
                </a:solidFill>
                <a:latin typeface="+mn-ea"/>
                <a:cs typeface="Arial" panose="020B0604020202020204" pitchFamily="34" charset="0"/>
                <a:sym typeface="+mn-ea"/>
              </a:endParaRPr>
            </a:p>
            <a:p>
              <a:pPr algn="l">
                <a:lnSpc>
                  <a:spcPct val="100000"/>
                </a:lnSpc>
                <a:buClrTx/>
                <a:buSzTx/>
              </a:pPr>
              <a:endParaRPr lang="en-US" altLang="zh-CN" sz="2400" dirty="0">
                <a:solidFill>
                  <a:schemeClr val="accent2">
                    <a:lumMod val="20000"/>
                    <a:lumOff val="80000"/>
                  </a:schemeClr>
                </a:solidFill>
                <a:latin typeface="+mn-ea"/>
                <a:cs typeface="Arial" panose="020B0604020202020204" pitchFamily="34" charset="0"/>
                <a:sym typeface="+mn-ea"/>
              </a:endParaRPr>
            </a:p>
            <a:p>
              <a:r>
                <a:rPr lang="zh-CN" altLang="en-US" sz="2400" dirty="0">
                  <a:solidFill>
                    <a:srgbClr val="D3FDFC"/>
                  </a:solidFill>
                  <a:latin typeface="+mn-ea"/>
                  <a:cs typeface="Arial" panose="020B0604020202020204" pitchFamily="34" charset="0"/>
                  <a:sym typeface="+mn-ea"/>
                </a:rPr>
                <a:t>寄存器保护策略：</a:t>
              </a:r>
              <a:r>
                <a:rPr lang="zh-CN" altLang="en-US" sz="2400" dirty="0">
                  <a:solidFill>
                    <a:schemeClr val="accent2">
                      <a:lumMod val="20000"/>
                      <a:lumOff val="80000"/>
                    </a:schemeClr>
                  </a:solidFill>
                  <a:latin typeface="+mn-ea"/>
                  <a:cs typeface="Arial" panose="020B0604020202020204" pitchFamily="34" charset="0"/>
                  <a:sym typeface="+mn-ea"/>
                </a:rPr>
                <a:t>全局寄存器交给被调用者保留，临时寄存器交给调用者保存</a:t>
              </a:r>
              <a:endParaRPr lang="en-US" altLang="zh-CN" sz="2400" dirty="0">
                <a:solidFill>
                  <a:schemeClr val="accent2">
                    <a:lumMod val="20000"/>
                    <a:lumOff val="80000"/>
                  </a:schemeClr>
                </a:solidFill>
                <a:latin typeface="+mn-ea"/>
                <a:cs typeface="Arial" panose="020B0604020202020204" pitchFamily="34" charset="0"/>
                <a:sym typeface="+mn-ea"/>
              </a:endParaRPr>
            </a:p>
            <a:p>
              <a:pPr algn="l">
                <a:lnSpc>
                  <a:spcPct val="100000"/>
                </a:lnSpc>
                <a:buClrTx/>
                <a:buSzTx/>
              </a:pPr>
              <a:endParaRPr lang="en-US" altLang="zh-CN" sz="2400" i="1" dirty="0">
                <a:solidFill>
                  <a:schemeClr val="accent2">
                    <a:lumMod val="20000"/>
                    <a:lumOff val="80000"/>
                  </a:schemeClr>
                </a:solidFill>
                <a:uFillTx/>
                <a:latin typeface="+mn-ea"/>
                <a:ea typeface="微软雅黑" panose="020B0503020204020204" charset="-122"/>
                <a:cs typeface="Arial" panose="020B0604020202020204" pitchFamily="34" charset="0"/>
                <a:sym typeface="+mn-ea"/>
              </a:endParaRPr>
            </a:p>
          </p:txBody>
        </p:sp>
      </p:grpSp>
    </p:spTree>
    <p:extLst>
      <p:ext uri="{BB962C8B-B14F-4D97-AF65-F5344CB8AC3E}">
        <p14:creationId xmlns:p14="http://schemas.microsoft.com/office/powerpoint/2010/main" val="262428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79425" y="317624"/>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后端优化</a:t>
            </a:r>
          </a:p>
        </p:txBody>
      </p:sp>
      <p:grpSp>
        <p:nvGrpSpPr>
          <p:cNvPr id="2" name="组合 1"/>
          <p:cNvGrpSpPr/>
          <p:nvPr/>
        </p:nvGrpSpPr>
        <p:grpSpPr>
          <a:xfrm>
            <a:off x="479425" y="1308735"/>
            <a:ext cx="11513820" cy="3070860"/>
            <a:chOff x="755" y="2061"/>
            <a:chExt cx="18132" cy="4836"/>
          </a:xfrm>
        </p:grpSpPr>
        <p:sp>
          <p:nvSpPr>
            <p:cNvPr id="3" name="TextBox 52"/>
            <p:cNvSpPr/>
            <p:nvPr/>
          </p:nvSpPr>
          <p:spPr>
            <a:xfrm>
              <a:off x="755" y="2061"/>
              <a:ext cx="8689" cy="82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latin typeface="+mn-ea"/>
                  <a:cs typeface="Times New Roman Bold" panose="02020803070505020304" charset="0"/>
                  <a:sym typeface="微软雅黑" panose="020B0503020204020204" charset="-122"/>
                </a:rPr>
                <a:t>针对块的优化：块内联和块重排</a:t>
              </a:r>
            </a:p>
          </p:txBody>
        </p:sp>
        <p:sp>
          <p:nvSpPr>
            <p:cNvPr id="4" name="文本框 3"/>
            <p:cNvSpPr txBox="1"/>
            <p:nvPr/>
          </p:nvSpPr>
          <p:spPr>
            <a:xfrm>
              <a:off x="1124" y="3262"/>
              <a:ext cx="17763" cy="3635"/>
            </a:xfrm>
            <a:prstGeom prst="rect">
              <a:avLst/>
            </a:prstGeom>
            <a:noFill/>
          </p:spPr>
          <p:txBody>
            <a:bodyPr wrap="square" rtlCol="0">
              <a:spAutoFit/>
            </a:bodyPr>
            <a:lstStyle/>
            <a:p>
              <a:pPr algn="l">
                <a:lnSpc>
                  <a:spcPct val="100000"/>
                </a:lnSpc>
                <a:buClrTx/>
                <a:buSzTx/>
                <a:buFont typeface="Wingdings" panose="05000000000000000000" pitchFamily="2" charset="2"/>
              </a:pPr>
              <a:r>
                <a:rPr lang="en-US" altLang="zh-CN" sz="2400" dirty="0">
                  <a:solidFill>
                    <a:srgbClr val="D3FDFC"/>
                  </a:solidFill>
                  <a:latin typeface="+mn-ea"/>
                  <a:ea typeface="微软雅黑" panose="020B0503020204020204" charset="-122"/>
                  <a:cs typeface="Arial" panose="020B0604020202020204" pitchFamily="34" charset="0"/>
                  <a:sym typeface="+mn-ea"/>
                </a:rPr>
                <a:t>J=</a:t>
              </a:r>
              <a:r>
                <a:rPr lang="zh-CN" altLang="en-US" sz="2400" dirty="0">
                  <a:solidFill>
                    <a:srgbClr val="D3FDFC"/>
                  </a:solidFill>
                  <a:latin typeface="+mn-ea"/>
                  <a:ea typeface="微软雅黑" panose="020B0503020204020204" charset="-122"/>
                  <a:cs typeface="Arial" panose="020B0604020202020204" pitchFamily="34" charset="0"/>
                  <a:sym typeface="+mn-ea"/>
                </a:rPr>
                <a:t>必定会到达</a:t>
              </a:r>
              <a:endParaRPr lang="en-US" altLang="zh-CN" sz="2400" dirty="0">
                <a:solidFill>
                  <a:srgbClr val="D3FDFC"/>
                </a:solidFill>
                <a:latin typeface="+mn-ea"/>
                <a:ea typeface="微软雅黑" panose="020B0503020204020204" charset="-122"/>
                <a:cs typeface="Arial" panose="020B0604020202020204" pitchFamily="34" charset="0"/>
                <a:sym typeface="+mn-ea"/>
              </a:endParaRPr>
            </a:p>
            <a:p>
              <a:pPr algn="l">
                <a:lnSpc>
                  <a:spcPct val="100000"/>
                </a:lnSpc>
                <a:buClrTx/>
                <a:buSzTx/>
                <a:buFont typeface="Wingdings" panose="05000000000000000000" pitchFamily="2" charset="2"/>
              </a:pPr>
              <a:r>
                <a:rPr lang="zh-CN" altLang="en-US" sz="2400" dirty="0">
                  <a:solidFill>
                    <a:schemeClr val="accent2">
                      <a:lumMod val="20000"/>
                      <a:lumOff val="80000"/>
                    </a:schemeClr>
                  </a:solidFill>
                  <a:uFillTx/>
                  <a:latin typeface="+mn-ea"/>
                  <a:ea typeface="微软雅黑" panose="020B0503020204020204" charset="-122"/>
                  <a:cs typeface="Arial" panose="020B0604020202020204" pitchFamily="34" charset="0"/>
                  <a:sym typeface="+mn-ea"/>
                </a:rPr>
                <a:t>将</a:t>
              </a:r>
              <a:r>
                <a:rPr lang="en-US" altLang="zh-CN" sz="2400" dirty="0">
                  <a:solidFill>
                    <a:schemeClr val="accent2">
                      <a:lumMod val="20000"/>
                      <a:lumOff val="80000"/>
                    </a:schemeClr>
                  </a:solidFill>
                  <a:uFillTx/>
                  <a:latin typeface="+mn-ea"/>
                  <a:ea typeface="微软雅黑" panose="020B0503020204020204" charset="-122"/>
                  <a:cs typeface="Arial" panose="020B0604020202020204" pitchFamily="34" charset="0"/>
                  <a:sym typeface="+mn-ea"/>
                </a:rPr>
                <a:t>j</a:t>
              </a:r>
              <a:r>
                <a:rPr lang="zh-CN" altLang="en-US" sz="2400" dirty="0">
                  <a:solidFill>
                    <a:schemeClr val="accent2">
                      <a:lumMod val="20000"/>
                      <a:lumOff val="80000"/>
                    </a:schemeClr>
                  </a:solidFill>
                  <a:uFillTx/>
                  <a:latin typeface="+mn-ea"/>
                  <a:ea typeface="微软雅黑" panose="020B0503020204020204" charset="-122"/>
                  <a:cs typeface="Arial" panose="020B0604020202020204" pitchFamily="34" charset="0"/>
                  <a:sym typeface="+mn-ea"/>
                </a:rPr>
                <a:t>指令指向的块复制到 </a:t>
              </a:r>
              <a:r>
                <a:rPr lang="en-US" altLang="zh-CN" sz="2400" dirty="0">
                  <a:solidFill>
                    <a:schemeClr val="accent2">
                      <a:lumMod val="20000"/>
                      <a:lumOff val="80000"/>
                    </a:schemeClr>
                  </a:solidFill>
                  <a:uFillTx/>
                  <a:latin typeface="+mn-ea"/>
                  <a:ea typeface="微软雅黑" panose="020B0503020204020204" charset="-122"/>
                  <a:cs typeface="Arial" panose="020B0604020202020204" pitchFamily="34" charset="0"/>
                  <a:sym typeface="+mn-ea"/>
                </a:rPr>
                <a:t>j</a:t>
              </a:r>
              <a:r>
                <a:rPr lang="zh-CN" altLang="en-US" sz="2400" dirty="0">
                  <a:solidFill>
                    <a:schemeClr val="accent2">
                      <a:lumMod val="20000"/>
                      <a:lumOff val="80000"/>
                    </a:schemeClr>
                  </a:solidFill>
                  <a:uFillTx/>
                  <a:latin typeface="+mn-ea"/>
                  <a:ea typeface="微软雅黑" panose="020B0503020204020204" charset="-122"/>
                  <a:cs typeface="Arial" panose="020B0604020202020204" pitchFamily="34" charset="0"/>
                  <a:sym typeface="+mn-ea"/>
                </a:rPr>
                <a:t> 指令原本的位置，移除</a:t>
              </a:r>
              <a:r>
                <a:rPr lang="en-US" altLang="zh-CN" sz="2400" dirty="0">
                  <a:solidFill>
                    <a:schemeClr val="accent2">
                      <a:lumMod val="20000"/>
                      <a:lumOff val="80000"/>
                    </a:schemeClr>
                  </a:solidFill>
                  <a:uFillTx/>
                  <a:latin typeface="+mn-ea"/>
                  <a:ea typeface="微软雅黑" panose="020B0503020204020204" charset="-122"/>
                  <a:cs typeface="Arial" panose="020B0604020202020204" pitchFamily="34" charset="0"/>
                  <a:sym typeface="+mn-ea"/>
                </a:rPr>
                <a:t>j</a:t>
              </a:r>
              <a:r>
                <a:rPr lang="zh-CN" altLang="en-US" sz="2400" dirty="0">
                  <a:solidFill>
                    <a:schemeClr val="accent2">
                      <a:lumMod val="20000"/>
                      <a:lumOff val="80000"/>
                    </a:schemeClr>
                  </a:solidFill>
                  <a:uFillTx/>
                  <a:latin typeface="+mn-ea"/>
                  <a:ea typeface="微软雅黑" panose="020B0503020204020204" charset="-122"/>
                  <a:cs typeface="Arial" panose="020B0604020202020204" pitchFamily="34" charset="0"/>
                  <a:sym typeface="+mn-ea"/>
                </a:rPr>
                <a:t>指令，与原有代码等价</a:t>
              </a:r>
              <a:r>
                <a:rPr lang="zh-CN" altLang="en-US" sz="2400" dirty="0">
                  <a:solidFill>
                    <a:srgbClr val="D3FDFC"/>
                  </a:solidFill>
                  <a:uFillTx/>
                  <a:latin typeface="+mn-ea"/>
                  <a:ea typeface="微软雅黑" panose="020B0503020204020204" charset="-122"/>
                  <a:cs typeface="Arial" panose="020B0604020202020204" pitchFamily="34" charset="0"/>
                  <a:sym typeface="+mn-ea"/>
                </a:rPr>
                <a:t>！</a:t>
              </a:r>
              <a:endParaRPr lang="en-US" altLang="zh-CN" sz="2400" dirty="0">
                <a:solidFill>
                  <a:srgbClr val="D3FDFC"/>
                </a:solidFill>
                <a:uFillTx/>
                <a:latin typeface="+mn-ea"/>
                <a:ea typeface="微软雅黑" panose="020B0503020204020204" charset="-122"/>
                <a:cs typeface="Arial" panose="020B0604020202020204" pitchFamily="34" charset="0"/>
                <a:sym typeface="+mn-ea"/>
              </a:endParaRPr>
            </a:p>
            <a:p>
              <a:pPr algn="l">
                <a:lnSpc>
                  <a:spcPct val="100000"/>
                </a:lnSpc>
                <a:buClrTx/>
                <a:buSzTx/>
                <a:buFont typeface="Wingdings" panose="05000000000000000000" pitchFamily="2" charset="2"/>
              </a:pPr>
              <a:r>
                <a:rPr lang="zh-CN" altLang="en-US" sz="2400" dirty="0">
                  <a:solidFill>
                    <a:srgbClr val="D3FDFC"/>
                  </a:solidFill>
                  <a:latin typeface="+mn-ea"/>
                  <a:ea typeface="微软雅黑" panose="020B0503020204020204" charset="-122"/>
                  <a:cs typeface="Arial" panose="020B0604020202020204" pitchFamily="34" charset="0"/>
                  <a:sym typeface="+mn-ea"/>
                </a:rPr>
                <a:t>节约了一条跳转指令，且让两个逻辑上紧挨着的代码保证更加靠近</a:t>
              </a:r>
              <a:endParaRPr lang="en-US" altLang="zh-CN" sz="2400" dirty="0">
                <a:solidFill>
                  <a:srgbClr val="D3FDFC"/>
                </a:solidFill>
                <a:latin typeface="+mn-ea"/>
                <a:ea typeface="微软雅黑" panose="020B0503020204020204" charset="-122"/>
                <a:cs typeface="Arial" panose="020B0604020202020204" pitchFamily="34" charset="0"/>
                <a:sym typeface="+mn-ea"/>
              </a:endParaRPr>
            </a:p>
            <a:p>
              <a:pPr algn="l">
                <a:lnSpc>
                  <a:spcPct val="100000"/>
                </a:lnSpc>
                <a:buClrTx/>
                <a:buSzTx/>
                <a:buFont typeface="Wingdings" panose="05000000000000000000" pitchFamily="2" charset="2"/>
              </a:pPr>
              <a:endParaRPr lang="en-US" altLang="zh-CN" sz="2400" dirty="0">
                <a:solidFill>
                  <a:srgbClr val="D3FDFC"/>
                </a:solidFill>
                <a:uFillTx/>
                <a:latin typeface="+mn-ea"/>
                <a:ea typeface="微软雅黑" panose="020B0503020204020204" charset="-122"/>
                <a:cs typeface="Arial" panose="020B0604020202020204" pitchFamily="34" charset="0"/>
                <a:sym typeface="+mn-ea"/>
              </a:endParaRPr>
            </a:p>
            <a:p>
              <a:pPr algn="l">
                <a:lnSpc>
                  <a:spcPct val="100000"/>
                </a:lnSpc>
                <a:buClrTx/>
                <a:buSzTx/>
                <a:buFont typeface="Wingdings" panose="05000000000000000000" pitchFamily="2" charset="2"/>
              </a:pPr>
              <a:r>
                <a:rPr lang="zh-CN" altLang="en-US" sz="2400" dirty="0">
                  <a:solidFill>
                    <a:srgbClr val="D3FDFC"/>
                  </a:solidFill>
                  <a:latin typeface="+mn-ea"/>
                  <a:ea typeface="微软雅黑" panose="020B0503020204020204" charset="-122"/>
                  <a:cs typeface="Arial" panose="020B0604020202020204" pitchFamily="34" charset="0"/>
                  <a:sym typeface="+mn-ea"/>
                </a:rPr>
                <a:t>为了让逻辑上紧挨着的代码保证更加靠近，采用块重排 </a:t>
              </a:r>
              <a:r>
                <a:rPr lang="en-US" altLang="zh-CN" sz="2400" dirty="0" err="1">
                  <a:solidFill>
                    <a:srgbClr val="D3FDFC"/>
                  </a:solidFill>
                  <a:latin typeface="+mn-ea"/>
                  <a:ea typeface="微软雅黑" panose="020B0503020204020204" charset="-122"/>
                  <a:cs typeface="Arial" panose="020B0604020202020204" pitchFamily="34" charset="0"/>
                  <a:sym typeface="+mn-ea"/>
                </a:rPr>
                <a:t>pettis</a:t>
              </a:r>
              <a:r>
                <a:rPr lang="en-US" altLang="zh-CN" sz="2400" dirty="0">
                  <a:solidFill>
                    <a:srgbClr val="D3FDFC"/>
                  </a:solidFill>
                  <a:latin typeface="+mn-ea"/>
                  <a:ea typeface="微软雅黑" panose="020B0503020204020204" charset="-122"/>
                  <a:cs typeface="Arial" panose="020B0604020202020204" pitchFamily="34" charset="0"/>
                  <a:sym typeface="+mn-ea"/>
                </a:rPr>
                <a:t>-Hesen</a:t>
              </a:r>
              <a:r>
                <a:rPr lang="zh-CN" altLang="en-US" sz="2400" dirty="0">
                  <a:solidFill>
                    <a:srgbClr val="D3FDFC"/>
                  </a:solidFill>
                  <a:latin typeface="+mn-ea"/>
                  <a:ea typeface="微软雅黑" panose="020B0503020204020204" charset="-122"/>
                  <a:cs typeface="Arial" panose="020B0604020202020204" pitchFamily="34" charset="0"/>
                  <a:sym typeface="+mn-ea"/>
                </a:rPr>
                <a:t>算法，基本块的内存局部性</a:t>
              </a:r>
              <a:endParaRPr lang="en-US" altLang="zh-CN" sz="2400" dirty="0">
                <a:solidFill>
                  <a:srgbClr val="D3FDFC"/>
                </a:solidFill>
                <a:latin typeface="+mn-ea"/>
                <a:ea typeface="微软雅黑" panose="020B0503020204020204" charset="-122"/>
                <a:cs typeface="Arial" panose="020B0604020202020204" pitchFamily="34" charset="0"/>
                <a:sym typeface="+mn-ea"/>
              </a:endParaRPr>
            </a:p>
          </p:txBody>
        </p:sp>
      </p:grpSp>
    </p:spTree>
    <p:extLst>
      <p:ext uri="{BB962C8B-B14F-4D97-AF65-F5344CB8AC3E}">
        <p14:creationId xmlns:p14="http://schemas.microsoft.com/office/powerpoint/2010/main" val="1037071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normAutofit/>
          </a:bodyPr>
          <a:lstStyle/>
          <a:p>
            <a:r>
              <a:rPr lang="zh-CN" altLang="en-US" dirty="0"/>
              <a:t>参考资料</a:t>
            </a:r>
          </a:p>
        </p:txBody>
      </p:sp>
      <p:sp>
        <p:nvSpPr>
          <p:cNvPr id="7" name="内容占位符 2"/>
          <p:cNvSpPr>
            <a:spLocks noGrp="1"/>
          </p:cNvSpPr>
          <p:nvPr>
            <p:ph type="body" idx="1"/>
          </p:nvPr>
        </p:nvSpPr>
        <p:spPr/>
        <p:txBody>
          <a:bodyPr>
            <a:normAutofit/>
          </a:bodyPr>
          <a:lstStyle/>
          <a:p>
            <a:r>
              <a:rPr lang="zh-CN" altLang="en-US" sz="1600" dirty="0">
                <a:latin typeface="Zpix" panose="02000000000000000000" pitchFamily="2" charset="-122"/>
                <a:ea typeface="Zpix" panose="02000000000000000000" pitchFamily="2" charset="-122"/>
                <a:cs typeface="Zpix" panose="02000000000000000000" pitchFamily="2" charset="-122"/>
              </a:rPr>
              <a:t>过去的你，将来的你，我将全部超越！</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1061720" y="543395"/>
            <a:ext cx="10226040" cy="707886"/>
          </a:xfrm>
          <a:prstGeom prst="rect">
            <a:avLst/>
          </a:prstGeom>
          <a:noFill/>
        </p:spPr>
        <p:txBody>
          <a:bodyPr wrap="square">
            <a:spAutoFit/>
          </a:bodyPr>
          <a:lstStyle/>
          <a:p>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1. Click C. </a:t>
            </a:r>
            <a:r>
              <a:rPr lang="en-US" altLang="zh-CN" sz="2000" b="1"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Global code motion/global value numbering</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[C]. </a:t>
            </a:r>
            <a:r>
              <a:rPr lang="en-US" altLang="zh-CN" sz="2000" i="1"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Proceedings of the ACM SIGPLAN 1995 conference on Programming language design and implementation</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 1995: 246-257.</a:t>
            </a:r>
            <a:endParaRPr lang="zh-CN" altLang="en-US"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endParaRPr>
          </a:p>
        </p:txBody>
      </p:sp>
      <p:sp>
        <p:nvSpPr>
          <p:cNvPr id="43" name="文本框 42"/>
          <p:cNvSpPr txBox="1"/>
          <p:nvPr/>
        </p:nvSpPr>
        <p:spPr>
          <a:xfrm>
            <a:off x="1061720" y="1279819"/>
            <a:ext cx="10342880" cy="707886"/>
          </a:xfrm>
          <a:prstGeom prst="rect">
            <a:avLst/>
          </a:prstGeom>
          <a:noFill/>
        </p:spPr>
        <p:txBody>
          <a:bodyPr wrap="square">
            <a:spAutoFit/>
          </a:bodyPr>
          <a:lstStyle/>
          <a:p>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2. George L, </a:t>
            </a:r>
            <a:r>
              <a:rPr lang="en-US" altLang="zh-CN" sz="2000" b="1"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Appel A W. Iterated register coalescing</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[J]. </a:t>
            </a:r>
            <a:r>
              <a:rPr lang="en-US" altLang="zh-CN" sz="2000" i="1"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ACM Transactions on Programming Languages and Systems, </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1996, 18(3): 300-324.</a:t>
            </a:r>
            <a:endParaRPr lang="zh-CN" altLang="en-US"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endParaRPr>
          </a:p>
        </p:txBody>
      </p:sp>
      <p:sp>
        <p:nvSpPr>
          <p:cNvPr id="51" name="文本框 50"/>
          <p:cNvSpPr txBox="1"/>
          <p:nvPr/>
        </p:nvSpPr>
        <p:spPr>
          <a:xfrm>
            <a:off x="1061720" y="2016243"/>
            <a:ext cx="10342880" cy="400110"/>
          </a:xfrm>
          <a:prstGeom prst="rect">
            <a:avLst/>
          </a:prstGeom>
          <a:noFill/>
        </p:spPr>
        <p:txBody>
          <a:bodyPr wrap="square">
            <a:spAutoFit/>
          </a:bodyPr>
          <a:lstStyle/>
          <a:p>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3. Appel A W. </a:t>
            </a:r>
            <a:r>
              <a:rPr lang="en-US" altLang="zh-CN" sz="2000" b="1"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Modern compiler implementation in C</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[M]. </a:t>
            </a:r>
            <a:r>
              <a:rPr lang="en-US" altLang="zh-CN" sz="2000" i="1"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Cambridge university press, </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2004.</a:t>
            </a:r>
            <a:endParaRPr lang="zh-CN" altLang="en-US"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endParaRPr>
          </a:p>
        </p:txBody>
      </p:sp>
      <p:sp>
        <p:nvSpPr>
          <p:cNvPr id="53" name="文本框 52"/>
          <p:cNvSpPr txBox="1"/>
          <p:nvPr/>
        </p:nvSpPr>
        <p:spPr>
          <a:xfrm>
            <a:off x="1061720" y="2444891"/>
            <a:ext cx="10342880" cy="1015663"/>
          </a:xfrm>
          <a:prstGeom prst="rect">
            <a:avLst/>
          </a:prstGeom>
          <a:noFill/>
        </p:spPr>
        <p:txBody>
          <a:bodyPr wrap="square">
            <a:spAutoFit/>
          </a:bodyPr>
          <a:lstStyle/>
          <a:p>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4. </a:t>
            </a:r>
            <a:r>
              <a:rPr lang="en-US" altLang="zh-CN" sz="2000" dirty="0" err="1">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Granlund</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 T, Montgomery P L. </a:t>
            </a:r>
            <a:r>
              <a:rPr lang="en-US" altLang="zh-CN" sz="2000" b="1"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Division by invariant integers using multiplication</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[C] .</a:t>
            </a:r>
            <a:r>
              <a:rPr lang="zh-CN" altLang="en-US"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 </a:t>
            </a:r>
            <a:r>
              <a:rPr lang="en-US" altLang="zh-CN" sz="2000" i="1"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Proceedings of the ACM SIGPLAN 1994 conference on Programming language design and implementation</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 1994: 61-72.</a:t>
            </a:r>
            <a:endParaRPr lang="zh-CN" altLang="en-US"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endParaRPr>
          </a:p>
        </p:txBody>
      </p:sp>
      <p:sp>
        <p:nvSpPr>
          <p:cNvPr id="54" name="文本框 53"/>
          <p:cNvSpPr txBox="1"/>
          <p:nvPr/>
        </p:nvSpPr>
        <p:spPr>
          <a:xfrm>
            <a:off x="1061720" y="3489092"/>
            <a:ext cx="10342880" cy="1015663"/>
          </a:xfrm>
          <a:prstGeom prst="rect">
            <a:avLst/>
          </a:prstGeom>
          <a:noFill/>
        </p:spPr>
        <p:txBody>
          <a:bodyPr wrap="square">
            <a:spAutoFit/>
          </a:bodyPr>
          <a:lstStyle/>
          <a:p>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5. Braun M, et al. 2013. </a:t>
            </a:r>
            <a:r>
              <a:rPr lang="en-US" altLang="zh-CN" sz="2000" b="1" dirty="0">
                <a:solidFill>
                  <a:schemeClr val="accent3">
                    <a:lumMod val="20000"/>
                    <a:lumOff val="80000"/>
                  </a:schemeClr>
                </a:solidFill>
                <a:latin typeface="Palatino Linotype" panose="02040502050505030304" pitchFamily="18" charset="0"/>
                <a:ea typeface="思源黑体 CN" panose="020B0500000000000000" pitchFamily="34" charset="-122"/>
              </a:rPr>
              <a:t>Simple and efficient construction of static single assignment form</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[C]. </a:t>
            </a:r>
            <a:r>
              <a:rPr lang="en-US" altLang="zh-CN" sz="2000" i="1" dirty="0">
                <a:solidFill>
                  <a:schemeClr val="accent3">
                    <a:lumMod val="20000"/>
                    <a:lumOff val="80000"/>
                  </a:schemeClr>
                </a:solidFill>
                <a:latin typeface="Palatino Linotype" panose="02040502050505030304" pitchFamily="18" charset="0"/>
                <a:ea typeface="思源黑体 CN" panose="020B0500000000000000" pitchFamily="34" charset="-122"/>
              </a:rPr>
              <a:t>In Proceedings of the 22nd international conference on Compiler Construction</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 Springer-Verlag, Berlin, Heidelberg, 102–122.</a:t>
            </a:r>
            <a:endParaRPr lang="zh-CN" altLang="en-US" dirty="0"/>
          </a:p>
        </p:txBody>
      </p:sp>
      <p:sp>
        <p:nvSpPr>
          <p:cNvPr id="55" name="文本框 54"/>
          <p:cNvSpPr txBox="1"/>
          <p:nvPr/>
        </p:nvSpPr>
        <p:spPr>
          <a:xfrm>
            <a:off x="1061720" y="4533293"/>
            <a:ext cx="10515600" cy="400110"/>
          </a:xfrm>
          <a:prstGeom prst="rect">
            <a:avLst/>
          </a:prstGeom>
          <a:noFill/>
        </p:spPr>
        <p:txBody>
          <a:bodyPr wrap="square">
            <a:spAutoFit/>
          </a:bodyPr>
          <a:lstStyle/>
          <a:p>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6. ARM. </a:t>
            </a:r>
            <a:r>
              <a:rPr lang="en-US" altLang="zh-CN" sz="2000" b="1"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Cortex®-A72 Software Optimization Guide</a:t>
            </a:r>
            <a:endParaRPr lang="zh-CN" altLang="en-US" dirty="0"/>
          </a:p>
        </p:txBody>
      </p:sp>
      <p:sp>
        <p:nvSpPr>
          <p:cNvPr id="56" name="文本框 55"/>
          <p:cNvSpPr txBox="1"/>
          <p:nvPr/>
        </p:nvSpPr>
        <p:spPr>
          <a:xfrm>
            <a:off x="1061720" y="4961941"/>
            <a:ext cx="9916160" cy="707886"/>
          </a:xfrm>
          <a:prstGeom prst="rect">
            <a:avLst/>
          </a:prstGeom>
          <a:noFill/>
        </p:spPr>
        <p:txBody>
          <a:bodyPr wrap="square">
            <a:spAutoFit/>
          </a:bodyPr>
          <a:lstStyle/>
          <a:p>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7. </a:t>
            </a:r>
            <a:r>
              <a:rPr lang="en-US" altLang="zh-CN" sz="2000" dirty="0" err="1">
                <a:solidFill>
                  <a:schemeClr val="accent3">
                    <a:lumMod val="20000"/>
                    <a:lumOff val="80000"/>
                  </a:schemeClr>
                </a:solidFill>
                <a:latin typeface="Palatino Linotype" panose="02040502050505030304" pitchFamily="18" charset="0"/>
                <a:ea typeface="思源黑体 CN" panose="020B0500000000000000" pitchFamily="34" charset="-122"/>
              </a:rPr>
              <a:t>Torczon</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rPr>
              <a:t> L, Cooper K. 2007. </a:t>
            </a:r>
            <a:r>
              <a:rPr lang="en-US" altLang="zh-CN" sz="2000" b="1" dirty="0">
                <a:solidFill>
                  <a:schemeClr val="accent3">
                    <a:lumMod val="20000"/>
                    <a:lumOff val="80000"/>
                  </a:schemeClr>
                </a:solidFill>
                <a:latin typeface="Palatino Linotype" panose="02040502050505030304" pitchFamily="18" charset="0"/>
                <a:ea typeface="思源黑体 CN" panose="020B0500000000000000" pitchFamily="34" charset="-122"/>
              </a:rPr>
              <a:t>Engineering A Compiler</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rPr>
              <a:t>. Morgan Kaufmann Publishers Inc., San Francisco, CA, USA.</a:t>
            </a:r>
          </a:p>
        </p:txBody>
      </p:sp>
      <p:sp>
        <p:nvSpPr>
          <p:cNvPr id="11" name="文本框 10"/>
          <p:cNvSpPr txBox="1"/>
          <p:nvPr/>
        </p:nvSpPr>
        <p:spPr>
          <a:xfrm>
            <a:off x="1061720" y="5698364"/>
            <a:ext cx="10408920" cy="707886"/>
          </a:xfrm>
          <a:prstGeom prst="rect">
            <a:avLst/>
          </a:prstGeom>
          <a:noFill/>
        </p:spPr>
        <p:txBody>
          <a:bodyPr wrap="square">
            <a:spAutoFit/>
          </a:bodyPr>
          <a:lstStyle/>
          <a:p>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cs typeface="Sarasa Gothic SC" panose="020B0502030000000004" pitchFamily="34" charset="-122"/>
              </a:rPr>
              <a:t>8. </a:t>
            </a:r>
            <a:r>
              <a:rPr lang="zh-CN" altLang="en-US" sz="2000" dirty="0">
                <a:solidFill>
                  <a:schemeClr val="accent3">
                    <a:lumMod val="20000"/>
                    <a:lumOff val="80000"/>
                  </a:schemeClr>
                </a:solidFill>
                <a:latin typeface="Palatino Linotype" panose="02040502050505030304" pitchFamily="18" charset="0"/>
                <a:ea typeface="思源黑体 CN" panose="020B0500000000000000" pitchFamily="34" charset="-122"/>
              </a:rPr>
              <a:t>北航 </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rPr>
              <a:t>2021 </a:t>
            </a:r>
            <a:r>
              <a:rPr lang="zh-CN" altLang="en-US" sz="2000" dirty="0">
                <a:solidFill>
                  <a:schemeClr val="accent3">
                    <a:lumMod val="20000"/>
                    <a:lumOff val="80000"/>
                  </a:schemeClr>
                </a:solidFill>
                <a:latin typeface="Palatino Linotype" panose="02040502050505030304" pitchFamily="18" charset="0"/>
                <a:ea typeface="思源黑体 CN" panose="020B0500000000000000" pitchFamily="34" charset="-122"/>
              </a:rPr>
              <a:t>软件学院编译教程 </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rPr>
              <a:t>(</a:t>
            </a:r>
            <a:r>
              <a:rPr lang="en-US" altLang="zh-CN" sz="2000" dirty="0" err="1">
                <a:solidFill>
                  <a:schemeClr val="accent3">
                    <a:lumMod val="20000"/>
                    <a:lumOff val="80000"/>
                  </a:schemeClr>
                </a:solidFill>
                <a:latin typeface="Palatino Linotype" panose="02040502050505030304" pitchFamily="18" charset="0"/>
                <a:ea typeface="思源黑体 CN" panose="020B0500000000000000" pitchFamily="34" charset="-122"/>
              </a:rPr>
              <a:t>miniSysY</a:t>
            </a:r>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rPr>
              <a:t> + LLVM IR):</a:t>
            </a:r>
          </a:p>
          <a:p>
            <a:r>
              <a:rPr lang="en-US" altLang="zh-CN" sz="2000" dirty="0">
                <a:solidFill>
                  <a:schemeClr val="accent3">
                    <a:lumMod val="20000"/>
                    <a:lumOff val="80000"/>
                  </a:schemeClr>
                </a:solidFill>
                <a:latin typeface="Palatino Linotype" panose="02040502050505030304" pitchFamily="18" charset="0"/>
                <a:ea typeface="思源黑体 CN" panose="020B0500000000000000" pitchFamily="34" charset="-122"/>
              </a:rPr>
              <a:t>https://buaa-se-compiling.github.io/miniSysY-tutorial/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84781" y="3075057"/>
            <a:ext cx="6260047" cy="1754326"/>
          </a:xfrm>
          <a:prstGeom prst="rect">
            <a:avLst/>
          </a:prstGeom>
          <a:noFill/>
        </p:spPr>
        <p:txBody>
          <a:bodyPr wrap="none" rtlCol="0">
            <a:spAutoFit/>
          </a:bodyPr>
          <a:lstStyle/>
          <a:p>
            <a:pPr algn="ctr"/>
            <a:r>
              <a:rPr lang="zh-CN" altLang="en-US" sz="4000" dirty="0">
                <a:latin typeface="Zpix" panose="02000000000000000000" pitchFamily="2" charset="-122"/>
                <a:ea typeface="Zpix" panose="02000000000000000000" pitchFamily="2" charset="-122"/>
                <a:cs typeface="Zpix" panose="02000000000000000000" pitchFamily="2" charset="-122"/>
              </a:rPr>
              <a:t>感谢评委老师批评指正！</a:t>
            </a:r>
            <a:endParaRPr lang="en-US" altLang="zh-CN" sz="4000" dirty="0">
              <a:latin typeface="Zpix" panose="02000000000000000000" pitchFamily="2" charset="-122"/>
              <a:ea typeface="Zpix" panose="02000000000000000000" pitchFamily="2" charset="-122"/>
              <a:cs typeface="Zpix" panose="02000000000000000000" pitchFamily="2" charset="-122"/>
            </a:endParaRPr>
          </a:p>
          <a:p>
            <a:pPr algn="ctr"/>
            <a:endParaRPr lang="en-US" altLang="zh-CN" sz="4000" dirty="0">
              <a:latin typeface="Zpix" panose="02000000000000000000" pitchFamily="2" charset="-122"/>
              <a:ea typeface="Zpix" panose="02000000000000000000" pitchFamily="2" charset="-122"/>
              <a:cs typeface="Zpix" panose="02000000000000000000" pitchFamily="2" charset="-122"/>
            </a:endParaRPr>
          </a:p>
          <a:p>
            <a:pPr algn="ctr"/>
            <a:r>
              <a:rPr lang="en-US" sz="2800" dirty="0">
                <a:latin typeface="Microsoft YaHei" panose="020B0503020204020204" pitchFamily="34" charset="-122"/>
                <a:ea typeface="Microsoft YaHei" panose="020B0503020204020204" pitchFamily="34" charset="-122"/>
                <a:cs typeface="Zpix" panose="02000000000000000000" pitchFamily="2" charset="-122"/>
              </a:rPr>
              <a:t>21373366@buaa.edu.cn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成员分工</a:t>
            </a:r>
          </a:p>
        </p:txBody>
      </p:sp>
      <p:graphicFrame>
        <p:nvGraphicFramePr>
          <p:cNvPr id="5" name="表格 4"/>
          <p:cNvGraphicFramePr>
            <a:graphicFrameLocks noGrp="1"/>
          </p:cNvGraphicFramePr>
          <p:nvPr/>
        </p:nvGraphicFramePr>
        <p:xfrm>
          <a:off x="1237024" y="1903971"/>
          <a:ext cx="9717951" cy="3935174"/>
        </p:xfrm>
        <a:graphic>
          <a:graphicData uri="http://schemas.openxmlformats.org/drawingml/2006/table">
            <a:tbl>
              <a:tblPr firstRow="1" bandRow="1">
                <a:tableStyleId>{5C22544A-7EE6-4342-B048-85BDC9FD1C3A}</a:tableStyleId>
              </a:tblPr>
              <a:tblGrid>
                <a:gridCol w="1993900">
                  <a:extLst>
                    <a:ext uri="{9D8B030D-6E8A-4147-A177-3AD203B41FA5}">
                      <a16:colId xmlns:a16="http://schemas.microsoft.com/office/drawing/2014/main" val="20000"/>
                    </a:ext>
                  </a:extLst>
                </a:gridCol>
                <a:gridCol w="7724051">
                  <a:extLst>
                    <a:ext uri="{9D8B030D-6E8A-4147-A177-3AD203B41FA5}">
                      <a16:colId xmlns:a16="http://schemas.microsoft.com/office/drawing/2014/main" val="20001"/>
                    </a:ext>
                  </a:extLst>
                </a:gridCol>
              </a:tblGrid>
              <a:tr h="983615">
                <a:tc>
                  <a:txBody>
                    <a:bodyPr/>
                    <a:lstStyle/>
                    <a:p>
                      <a:pPr marL="0" algn="ctr" defTabSz="914400" rtl="0" eaLnBrk="1" latinLnBrk="0" hangingPunct="1">
                        <a:lnSpc>
                          <a:spcPct val="90000"/>
                        </a:lnSpc>
                        <a:spcBef>
                          <a:spcPct val="0"/>
                        </a:spcBef>
                        <a:buNone/>
                      </a:pP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杨辛晨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90000"/>
                        </a:lnSpc>
                        <a:spcBef>
                          <a:spcPct val="0"/>
                        </a:spcBef>
                        <a:buNone/>
                      </a:pPr>
                      <a:r>
                        <a:rPr lang="en-US" altLang="zh-CN"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MIR</a:t>
                      </a: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相关优化，寄存器分配，</a:t>
                      </a:r>
                      <a:r>
                        <a:rPr lang="en-US" altLang="zh-CN"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CI</a:t>
                      </a: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设计与搭建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983853">
                <a:tc>
                  <a:txBody>
                    <a:bodyPr/>
                    <a:lstStyle/>
                    <a:p>
                      <a:pPr marL="0" algn="ctr" defTabSz="914400" rtl="0" eaLnBrk="1" latinLnBrk="0" hangingPunct="1">
                        <a:lnSpc>
                          <a:spcPct val="90000"/>
                        </a:lnSpc>
                        <a:spcBef>
                          <a:spcPct val="0"/>
                        </a:spcBef>
                        <a:buNone/>
                      </a:pP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杨承钊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90000"/>
                        </a:lnSpc>
                        <a:spcBef>
                          <a:spcPct val="0"/>
                        </a:spcBef>
                        <a:buNone/>
                      </a:pPr>
                      <a:r>
                        <a:rPr lang="en-US" altLang="zh-CN"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MIR </a:t>
                      </a: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架构设计，</a:t>
                      </a:r>
                      <a:r>
                        <a:rPr lang="en-US" altLang="zh-CN"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MIR</a:t>
                      </a: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相关优化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983853">
                <a:tc>
                  <a:txBody>
                    <a:bodyPr/>
                    <a:lstStyle/>
                    <a:p>
                      <a:pPr marL="0" algn="ctr" defTabSz="914400" rtl="0" eaLnBrk="1" latinLnBrk="0" hangingPunct="1">
                        <a:lnSpc>
                          <a:spcPct val="90000"/>
                        </a:lnSpc>
                        <a:spcBef>
                          <a:spcPct val="0"/>
                        </a:spcBef>
                        <a:buNone/>
                      </a:pP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何立群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90000"/>
                        </a:lnSpc>
                        <a:spcBef>
                          <a:spcPct val="0"/>
                        </a:spcBef>
                        <a:buNone/>
                      </a:pPr>
                      <a:r>
                        <a:rPr lang="en-US" altLang="zh-CN"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LIR </a:t>
                      </a: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架构设计，</a:t>
                      </a:r>
                      <a:r>
                        <a:rPr lang="en-US" altLang="zh-CN"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LIR</a:t>
                      </a: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相关优化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983853">
                <a:tc>
                  <a:txBody>
                    <a:bodyPr/>
                    <a:lstStyle/>
                    <a:p>
                      <a:pPr marL="0" algn="ctr" defTabSz="914400" rtl="0" eaLnBrk="1" latinLnBrk="0" hangingPunct="1">
                        <a:lnSpc>
                          <a:spcPct val="90000"/>
                        </a:lnSpc>
                        <a:spcBef>
                          <a:spcPct val="0"/>
                        </a:spcBef>
                        <a:buNone/>
                      </a:pP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rPr>
                        <a:t>范吴运维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90000"/>
                        </a:lnSpc>
                        <a:spcBef>
                          <a:spcPct val="0"/>
                        </a:spcBef>
                        <a:buNone/>
                      </a:pPr>
                      <a:r>
                        <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sym typeface="+mn-ea"/>
                        </a:rPr>
                        <a:t>前端构建</a:t>
                      </a:r>
                      <a:endParaRPr lang="zh-CN" altLang="en-US" sz="2800" b="1" kern="1200" dirty="0">
                        <a:solidFill>
                          <a:schemeClr val="accent3">
                            <a:lumMod val="20000"/>
                            <a:lumOff val="80000"/>
                          </a:schemeClr>
                        </a:solidFill>
                        <a:latin typeface="思源黑体 CN" panose="020B0500000000000000" pitchFamily="34" charset="-122"/>
                        <a:ea typeface="思源黑体 CN" panose="020B0500000000000000" pitchFamily="34" charset="-122"/>
                        <a:cs typeface="+mj-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FEDB726D-10CB-29B8-FDAE-AF9136E4A3FB}"/>
              </a:ext>
            </a:extLst>
          </p:cNvPr>
          <p:cNvGraphicFramePr/>
          <p:nvPr>
            <p:extLst>
              <p:ext uri="{D42A27DB-BD31-4B8C-83A1-F6EECF244321}">
                <p14:modId xmlns:p14="http://schemas.microsoft.com/office/powerpoint/2010/main" val="1521729440"/>
              </p:ext>
            </p:extLst>
          </p:nvPr>
        </p:nvGraphicFramePr>
        <p:xfrm>
          <a:off x="1626412" y="1345763"/>
          <a:ext cx="8842337" cy="4743399"/>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1">
            <a:extLst>
              <a:ext uri="{FF2B5EF4-FFF2-40B4-BE49-F238E27FC236}">
                <a16:creationId xmlns:a16="http://schemas.microsoft.com/office/drawing/2014/main" id="{951A607B-D3FC-D019-284A-A79F82EA06C1}"/>
              </a:ext>
            </a:extLst>
          </p:cNvPr>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性能比较</a:t>
            </a:r>
          </a:p>
        </p:txBody>
      </p:sp>
    </p:spTree>
    <p:extLst>
      <p:ext uri="{BB962C8B-B14F-4D97-AF65-F5344CB8AC3E}">
        <p14:creationId xmlns:p14="http://schemas.microsoft.com/office/powerpoint/2010/main" val="4047247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时间安排</a:t>
            </a:r>
          </a:p>
        </p:txBody>
      </p:sp>
      <p:sp>
        <p:nvSpPr>
          <p:cNvPr id="5" name="箭头: V 形 4"/>
          <p:cNvSpPr/>
          <p:nvPr/>
        </p:nvSpPr>
        <p:spPr>
          <a:xfrm>
            <a:off x="1907318" y="2055104"/>
            <a:ext cx="2309337" cy="38749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20000"/>
                    <a:lumOff val="80000"/>
                  </a:schemeClr>
                </a:solidFill>
              </a:rPr>
              <a:t>六月至七月初</a:t>
            </a:r>
            <a:endParaRPr lang="en-US" sz="1600" dirty="0">
              <a:solidFill>
                <a:schemeClr val="accent2">
                  <a:lumMod val="20000"/>
                  <a:lumOff val="80000"/>
                </a:schemeClr>
              </a:solidFill>
            </a:endParaRPr>
          </a:p>
        </p:txBody>
      </p:sp>
      <p:sp>
        <p:nvSpPr>
          <p:cNvPr id="7" name="箭头: V 形 6"/>
          <p:cNvSpPr/>
          <p:nvPr/>
        </p:nvSpPr>
        <p:spPr>
          <a:xfrm>
            <a:off x="5879527" y="2050857"/>
            <a:ext cx="2216313" cy="39598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4">
                    <a:lumMod val="20000"/>
                    <a:lumOff val="80000"/>
                  </a:schemeClr>
                </a:solidFill>
              </a:rPr>
              <a:t>七月中旬至下旬</a:t>
            </a:r>
            <a:endParaRPr lang="en-US" sz="1600" dirty="0">
              <a:solidFill>
                <a:schemeClr val="accent4">
                  <a:lumMod val="20000"/>
                  <a:lumOff val="80000"/>
                </a:schemeClr>
              </a:solidFill>
            </a:endParaRPr>
          </a:p>
        </p:txBody>
      </p:sp>
      <p:sp>
        <p:nvSpPr>
          <p:cNvPr id="10" name="箭头: V 形 9"/>
          <p:cNvSpPr/>
          <p:nvPr/>
        </p:nvSpPr>
        <p:spPr>
          <a:xfrm>
            <a:off x="9500471" y="2058429"/>
            <a:ext cx="1390416" cy="380840"/>
          </a:xfrm>
          <a:prstGeom prst="chevro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决赛</a:t>
            </a:r>
            <a:endParaRPr lang="en-US" sz="1600" dirty="0">
              <a:solidFill>
                <a:schemeClr val="tx1"/>
              </a:solidFill>
            </a:endParaRPr>
          </a:p>
        </p:txBody>
      </p:sp>
      <p:sp>
        <p:nvSpPr>
          <p:cNvPr id="12" name="箭头: V 形 11"/>
          <p:cNvSpPr/>
          <p:nvPr/>
        </p:nvSpPr>
        <p:spPr>
          <a:xfrm>
            <a:off x="8029205" y="2050857"/>
            <a:ext cx="1537901" cy="39598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5">
                    <a:lumMod val="20000"/>
                    <a:lumOff val="80000"/>
                  </a:schemeClr>
                </a:solidFill>
              </a:rPr>
              <a:t>八月上旬</a:t>
            </a:r>
            <a:endParaRPr lang="en-US" sz="1600" dirty="0">
              <a:solidFill>
                <a:schemeClr val="accent5">
                  <a:lumMod val="20000"/>
                  <a:lumOff val="80000"/>
                </a:schemeClr>
              </a:solidFill>
            </a:endParaRPr>
          </a:p>
        </p:txBody>
      </p:sp>
      <p:sp>
        <p:nvSpPr>
          <p:cNvPr id="18" name="矩形: 圆角 17"/>
          <p:cNvSpPr/>
          <p:nvPr/>
        </p:nvSpPr>
        <p:spPr>
          <a:xfrm>
            <a:off x="2264745" y="5938241"/>
            <a:ext cx="1540882" cy="4252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accent2">
                    <a:lumMod val="20000"/>
                    <a:lumOff val="80000"/>
                  </a:schemeClr>
                </a:solidFill>
              </a:rPr>
              <a:t>完成 </a:t>
            </a:r>
            <a:r>
              <a:rPr lang="en-US" altLang="zh-CN" sz="1600" dirty="0">
                <a:solidFill>
                  <a:schemeClr val="accent2">
                    <a:lumMod val="20000"/>
                    <a:lumOff val="80000"/>
                  </a:schemeClr>
                </a:solidFill>
              </a:rPr>
              <a:t>CI</a:t>
            </a:r>
            <a:endParaRPr lang="zh-CN" altLang="en-US" sz="1600" dirty="0">
              <a:solidFill>
                <a:schemeClr val="accent2">
                  <a:lumMod val="20000"/>
                  <a:lumOff val="80000"/>
                </a:schemeClr>
              </a:solidFill>
            </a:endParaRPr>
          </a:p>
        </p:txBody>
      </p:sp>
      <p:sp>
        <p:nvSpPr>
          <p:cNvPr id="19" name="矩形: 圆角 18"/>
          <p:cNvSpPr/>
          <p:nvPr/>
        </p:nvSpPr>
        <p:spPr>
          <a:xfrm>
            <a:off x="2264745" y="2692669"/>
            <a:ext cx="1563160" cy="3874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20000"/>
                    <a:lumOff val="80000"/>
                  </a:schemeClr>
                </a:solidFill>
              </a:rPr>
              <a:t>调研</a:t>
            </a:r>
          </a:p>
        </p:txBody>
      </p:sp>
      <p:sp>
        <p:nvSpPr>
          <p:cNvPr id="20" name="矩形: 圆角 19"/>
          <p:cNvSpPr/>
          <p:nvPr/>
        </p:nvSpPr>
        <p:spPr>
          <a:xfrm>
            <a:off x="2264745" y="3968389"/>
            <a:ext cx="1563160" cy="3874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20000"/>
                    <a:lumOff val="80000"/>
                  </a:schemeClr>
                </a:solidFill>
              </a:rPr>
              <a:t>开始写 </a:t>
            </a:r>
            <a:r>
              <a:rPr lang="en-US" altLang="zh-CN" sz="1600" dirty="0">
                <a:solidFill>
                  <a:schemeClr val="accent2">
                    <a:lumMod val="20000"/>
                    <a:lumOff val="80000"/>
                  </a:schemeClr>
                </a:solidFill>
              </a:rPr>
              <a:t>visitor</a:t>
            </a:r>
            <a:endParaRPr lang="zh-CN" altLang="en-US" sz="1600" dirty="0">
              <a:solidFill>
                <a:schemeClr val="accent2">
                  <a:lumMod val="20000"/>
                  <a:lumOff val="80000"/>
                </a:schemeClr>
              </a:solidFill>
            </a:endParaRPr>
          </a:p>
        </p:txBody>
      </p:sp>
      <p:sp>
        <p:nvSpPr>
          <p:cNvPr id="21" name="矩形: 圆角 20"/>
          <p:cNvSpPr/>
          <p:nvPr/>
        </p:nvSpPr>
        <p:spPr>
          <a:xfrm>
            <a:off x="2264745" y="4617504"/>
            <a:ext cx="1563160" cy="3874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20000"/>
                    <a:lumOff val="80000"/>
                  </a:schemeClr>
                </a:solidFill>
              </a:rPr>
              <a:t>完成中层架构</a:t>
            </a:r>
          </a:p>
        </p:txBody>
      </p:sp>
      <p:sp>
        <p:nvSpPr>
          <p:cNvPr id="22" name="矩形: 圆角 21"/>
          <p:cNvSpPr/>
          <p:nvPr/>
        </p:nvSpPr>
        <p:spPr>
          <a:xfrm>
            <a:off x="2264745" y="5266619"/>
            <a:ext cx="1563160" cy="4252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20000"/>
                    <a:lumOff val="80000"/>
                  </a:schemeClr>
                </a:solidFill>
              </a:rPr>
              <a:t>完成底层架构</a:t>
            </a:r>
          </a:p>
        </p:txBody>
      </p:sp>
      <p:sp>
        <p:nvSpPr>
          <p:cNvPr id="23" name="矩形: 圆角 22"/>
          <p:cNvSpPr/>
          <p:nvPr/>
        </p:nvSpPr>
        <p:spPr>
          <a:xfrm>
            <a:off x="4291630" y="2692669"/>
            <a:ext cx="1495218" cy="38749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3">
                    <a:lumMod val="20000"/>
                    <a:lumOff val="80000"/>
                  </a:schemeClr>
                </a:solidFill>
              </a:rPr>
              <a:t>完成 </a:t>
            </a:r>
            <a:r>
              <a:rPr lang="en-US" altLang="zh-CN" sz="1600" dirty="0">
                <a:solidFill>
                  <a:schemeClr val="accent3">
                    <a:lumMod val="20000"/>
                    <a:lumOff val="80000"/>
                  </a:schemeClr>
                </a:solidFill>
              </a:rPr>
              <a:t>visitor</a:t>
            </a:r>
            <a:endParaRPr lang="zh-CN" altLang="en-US" sz="1600" dirty="0">
              <a:solidFill>
                <a:schemeClr val="accent3">
                  <a:lumMod val="20000"/>
                  <a:lumOff val="80000"/>
                </a:schemeClr>
              </a:solidFill>
            </a:endParaRPr>
          </a:p>
        </p:txBody>
      </p:sp>
      <p:sp>
        <p:nvSpPr>
          <p:cNvPr id="24" name="箭头: V 形 23"/>
          <p:cNvSpPr/>
          <p:nvPr/>
        </p:nvSpPr>
        <p:spPr>
          <a:xfrm>
            <a:off x="4123631" y="2050857"/>
            <a:ext cx="1822531" cy="39598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3">
                    <a:lumMod val="20000"/>
                    <a:lumOff val="80000"/>
                  </a:schemeClr>
                </a:solidFill>
              </a:rPr>
              <a:t>七月上旬</a:t>
            </a:r>
            <a:endParaRPr lang="en-US" sz="1600" dirty="0">
              <a:solidFill>
                <a:schemeClr val="accent3">
                  <a:lumMod val="20000"/>
                  <a:lumOff val="80000"/>
                </a:schemeClr>
              </a:solidFill>
            </a:endParaRPr>
          </a:p>
        </p:txBody>
      </p:sp>
      <p:sp>
        <p:nvSpPr>
          <p:cNvPr id="25" name="矩形: 圆角 24"/>
          <p:cNvSpPr/>
          <p:nvPr/>
        </p:nvSpPr>
        <p:spPr>
          <a:xfrm>
            <a:off x="4291630" y="3341784"/>
            <a:ext cx="1495218" cy="38749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3">
                    <a:lumMod val="20000"/>
                    <a:lumOff val="80000"/>
                  </a:schemeClr>
                </a:solidFill>
              </a:rPr>
              <a:t>完成后端翻译</a:t>
            </a:r>
          </a:p>
        </p:txBody>
      </p:sp>
      <p:sp>
        <p:nvSpPr>
          <p:cNvPr id="26" name="矩形: 圆角 25"/>
          <p:cNvSpPr/>
          <p:nvPr/>
        </p:nvSpPr>
        <p:spPr>
          <a:xfrm>
            <a:off x="4291630" y="3990899"/>
            <a:ext cx="1495218" cy="38749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3">
                    <a:lumMod val="20000"/>
                    <a:lumOff val="80000"/>
                  </a:schemeClr>
                </a:solidFill>
              </a:rPr>
              <a:t>简单中端优化</a:t>
            </a:r>
          </a:p>
        </p:txBody>
      </p:sp>
      <p:sp>
        <p:nvSpPr>
          <p:cNvPr id="27" name="矩形: 圆角 26"/>
          <p:cNvSpPr/>
          <p:nvPr/>
        </p:nvSpPr>
        <p:spPr>
          <a:xfrm>
            <a:off x="4291630" y="4640014"/>
            <a:ext cx="1495218" cy="38749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3">
                    <a:lumMod val="20000"/>
                    <a:lumOff val="80000"/>
                  </a:schemeClr>
                </a:solidFill>
              </a:rPr>
              <a:t>寄存器分配</a:t>
            </a:r>
          </a:p>
        </p:txBody>
      </p:sp>
      <p:sp>
        <p:nvSpPr>
          <p:cNvPr id="28" name="矩形: 圆角 27"/>
          <p:cNvSpPr/>
          <p:nvPr/>
        </p:nvSpPr>
        <p:spPr>
          <a:xfrm>
            <a:off x="6250570" y="3341783"/>
            <a:ext cx="1474217" cy="3874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4">
                    <a:lumMod val="20000"/>
                    <a:lumOff val="80000"/>
                  </a:schemeClr>
                </a:solidFill>
              </a:rPr>
              <a:t>后端优化</a:t>
            </a:r>
          </a:p>
        </p:txBody>
      </p:sp>
      <p:sp>
        <p:nvSpPr>
          <p:cNvPr id="29" name="矩形: 圆角 28"/>
          <p:cNvSpPr/>
          <p:nvPr/>
        </p:nvSpPr>
        <p:spPr>
          <a:xfrm>
            <a:off x="6250570" y="3980588"/>
            <a:ext cx="1474217" cy="3874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4">
                    <a:lumMod val="20000"/>
                    <a:lumOff val="80000"/>
                  </a:schemeClr>
                </a:solidFill>
              </a:rPr>
              <a:t>调研复杂优化</a:t>
            </a:r>
          </a:p>
        </p:txBody>
      </p:sp>
      <p:sp>
        <p:nvSpPr>
          <p:cNvPr id="31" name="矩形: 圆角 30"/>
          <p:cNvSpPr/>
          <p:nvPr/>
        </p:nvSpPr>
        <p:spPr>
          <a:xfrm>
            <a:off x="6250572" y="2692669"/>
            <a:ext cx="1474217" cy="3874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4">
                    <a:lumMod val="20000"/>
                    <a:lumOff val="80000"/>
                  </a:schemeClr>
                </a:solidFill>
              </a:rPr>
              <a:t>中间优化</a:t>
            </a:r>
          </a:p>
        </p:txBody>
      </p:sp>
      <p:sp>
        <p:nvSpPr>
          <p:cNvPr id="32" name="矩形: 圆角 31"/>
          <p:cNvSpPr/>
          <p:nvPr/>
        </p:nvSpPr>
        <p:spPr>
          <a:xfrm>
            <a:off x="8026253" y="4023670"/>
            <a:ext cx="1474217" cy="38749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5">
                    <a:lumMod val="20000"/>
                    <a:lumOff val="80000"/>
                  </a:schemeClr>
                </a:solidFill>
              </a:rPr>
              <a:t>自动并行化</a:t>
            </a:r>
          </a:p>
        </p:txBody>
      </p:sp>
      <p:sp>
        <p:nvSpPr>
          <p:cNvPr id="33" name="矩形: 圆角 32"/>
          <p:cNvSpPr/>
          <p:nvPr/>
        </p:nvSpPr>
        <p:spPr>
          <a:xfrm>
            <a:off x="8026254" y="2697102"/>
            <a:ext cx="1474217" cy="38749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5">
                    <a:lumMod val="20000"/>
                    <a:lumOff val="80000"/>
                  </a:schemeClr>
                </a:solidFill>
              </a:rPr>
              <a:t>中端优化</a:t>
            </a:r>
          </a:p>
        </p:txBody>
      </p:sp>
      <p:sp>
        <p:nvSpPr>
          <p:cNvPr id="34" name="矩形: 圆角 33"/>
          <p:cNvSpPr/>
          <p:nvPr/>
        </p:nvSpPr>
        <p:spPr>
          <a:xfrm>
            <a:off x="4291630" y="5289128"/>
            <a:ext cx="1495218" cy="38749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3">
                    <a:lumMod val="20000"/>
                    <a:lumOff val="80000"/>
                  </a:schemeClr>
                </a:solidFill>
              </a:rPr>
              <a:t>汇编导出</a:t>
            </a:r>
          </a:p>
        </p:txBody>
      </p:sp>
      <p:sp>
        <p:nvSpPr>
          <p:cNvPr id="35" name="矩形: 圆角 34"/>
          <p:cNvSpPr/>
          <p:nvPr/>
        </p:nvSpPr>
        <p:spPr>
          <a:xfrm>
            <a:off x="9641694" y="2692669"/>
            <a:ext cx="995193" cy="38749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DEBUG</a:t>
            </a:r>
            <a:endParaRPr lang="zh-CN" altLang="en-US" sz="1600" dirty="0">
              <a:solidFill>
                <a:schemeClr val="tx1"/>
              </a:solidFill>
            </a:endParaRPr>
          </a:p>
        </p:txBody>
      </p:sp>
      <p:sp>
        <p:nvSpPr>
          <p:cNvPr id="36" name="矩形: 圆角 35"/>
          <p:cNvSpPr/>
          <p:nvPr/>
        </p:nvSpPr>
        <p:spPr>
          <a:xfrm>
            <a:off x="9649855" y="3333559"/>
            <a:ext cx="995193" cy="38749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优化</a:t>
            </a:r>
          </a:p>
        </p:txBody>
      </p:sp>
      <p:sp>
        <p:nvSpPr>
          <p:cNvPr id="37" name="矩形: 圆角 36"/>
          <p:cNvSpPr/>
          <p:nvPr/>
        </p:nvSpPr>
        <p:spPr>
          <a:xfrm>
            <a:off x="2280406" y="3340278"/>
            <a:ext cx="1563160" cy="3874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2">
                    <a:lumMod val="20000"/>
                    <a:lumOff val="80000"/>
                  </a:schemeClr>
                </a:solidFill>
              </a:rPr>
              <a:t>生成 </a:t>
            </a:r>
            <a:r>
              <a:rPr lang="en-US" altLang="zh-CN" sz="1600" dirty="0">
                <a:solidFill>
                  <a:schemeClr val="accent2">
                    <a:lumMod val="20000"/>
                    <a:lumOff val="80000"/>
                  </a:schemeClr>
                </a:solidFill>
              </a:rPr>
              <a:t>parser</a:t>
            </a:r>
            <a:endParaRPr lang="zh-CN" altLang="en-US" sz="1600" dirty="0">
              <a:solidFill>
                <a:schemeClr val="accent2">
                  <a:lumMod val="20000"/>
                  <a:lumOff val="80000"/>
                </a:schemeClr>
              </a:solidFill>
            </a:endParaRPr>
          </a:p>
        </p:txBody>
      </p:sp>
      <p:sp>
        <p:nvSpPr>
          <p:cNvPr id="30" name="矩形: 圆角 29"/>
          <p:cNvSpPr/>
          <p:nvPr/>
        </p:nvSpPr>
        <p:spPr>
          <a:xfrm>
            <a:off x="6250570" y="2692669"/>
            <a:ext cx="1474217" cy="3874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4">
                    <a:lumMod val="20000"/>
                    <a:lumOff val="80000"/>
                  </a:schemeClr>
                </a:solidFill>
              </a:rPr>
              <a:t>DEBUG</a:t>
            </a:r>
            <a:endParaRPr lang="zh-CN" altLang="en-US" sz="1600" dirty="0">
              <a:solidFill>
                <a:schemeClr val="accent4">
                  <a:lumMod val="20000"/>
                  <a:lumOff val="80000"/>
                </a:schemeClr>
              </a:solidFill>
            </a:endParaRPr>
          </a:p>
        </p:txBody>
      </p:sp>
      <p:sp>
        <p:nvSpPr>
          <p:cNvPr id="38" name="矩形: 圆角 37"/>
          <p:cNvSpPr/>
          <p:nvPr/>
        </p:nvSpPr>
        <p:spPr>
          <a:xfrm>
            <a:off x="6250570" y="4001209"/>
            <a:ext cx="1474217" cy="3874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4">
                    <a:lumMod val="20000"/>
                    <a:lumOff val="80000"/>
                  </a:schemeClr>
                </a:solidFill>
              </a:rPr>
              <a:t>后端优化</a:t>
            </a:r>
          </a:p>
        </p:txBody>
      </p:sp>
      <p:sp>
        <p:nvSpPr>
          <p:cNvPr id="39" name="矩形: 圆角 38"/>
          <p:cNvSpPr/>
          <p:nvPr/>
        </p:nvSpPr>
        <p:spPr>
          <a:xfrm>
            <a:off x="6250570" y="4640014"/>
            <a:ext cx="1474217" cy="3874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4">
                    <a:lumMod val="20000"/>
                    <a:lumOff val="80000"/>
                  </a:schemeClr>
                </a:solidFill>
              </a:rPr>
              <a:t>调研复杂优化</a:t>
            </a:r>
          </a:p>
        </p:txBody>
      </p:sp>
      <p:sp>
        <p:nvSpPr>
          <p:cNvPr id="40" name="矩形: 圆角 39"/>
          <p:cNvSpPr/>
          <p:nvPr/>
        </p:nvSpPr>
        <p:spPr>
          <a:xfrm>
            <a:off x="6250570" y="3352095"/>
            <a:ext cx="1474217" cy="3874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4">
                    <a:lumMod val="20000"/>
                    <a:lumOff val="80000"/>
                  </a:schemeClr>
                </a:solidFill>
              </a:rPr>
              <a:t>中端优化</a:t>
            </a:r>
          </a:p>
        </p:txBody>
      </p:sp>
      <p:sp>
        <p:nvSpPr>
          <p:cNvPr id="2" name="矩形: 圆角 1">
            <a:extLst>
              <a:ext uri="{FF2B5EF4-FFF2-40B4-BE49-F238E27FC236}">
                <a16:creationId xmlns:a16="http://schemas.microsoft.com/office/drawing/2014/main" id="{1D8F2668-4E5B-B337-60AB-D628D8A1061E}"/>
              </a:ext>
            </a:extLst>
          </p:cNvPr>
          <p:cNvSpPr/>
          <p:nvPr/>
        </p:nvSpPr>
        <p:spPr>
          <a:xfrm>
            <a:off x="8026253" y="3366690"/>
            <a:ext cx="1474217" cy="38749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5">
                    <a:lumMod val="20000"/>
                    <a:lumOff val="80000"/>
                  </a:schemeClr>
                </a:solidFill>
              </a:rPr>
              <a:t>后端优化</a:t>
            </a:r>
          </a:p>
        </p:txBody>
      </p:sp>
      <p:sp>
        <p:nvSpPr>
          <p:cNvPr id="3" name="矩形: 圆角 2">
            <a:extLst>
              <a:ext uri="{FF2B5EF4-FFF2-40B4-BE49-F238E27FC236}">
                <a16:creationId xmlns:a16="http://schemas.microsoft.com/office/drawing/2014/main" id="{11367043-F0D4-98F9-53F3-AB5A9288E0B1}"/>
              </a:ext>
            </a:extLst>
          </p:cNvPr>
          <p:cNvSpPr/>
          <p:nvPr/>
        </p:nvSpPr>
        <p:spPr>
          <a:xfrm>
            <a:off x="8061046" y="4617504"/>
            <a:ext cx="1474217" cy="38749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5">
                    <a:lumMod val="20000"/>
                    <a:lumOff val="80000"/>
                  </a:schemeClr>
                </a:solidFill>
              </a:rPr>
              <a:t>复杂优化</a:t>
            </a:r>
          </a:p>
        </p:txBody>
      </p:sp>
    </p:spTree>
    <p:extLst>
      <p:ext uri="{BB962C8B-B14F-4D97-AF65-F5344CB8AC3E}">
        <p14:creationId xmlns:p14="http://schemas.microsoft.com/office/powerpoint/2010/main" val="4118139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项目管理</a:t>
            </a:r>
          </a:p>
        </p:txBody>
      </p:sp>
      <p:pic>
        <p:nvPicPr>
          <p:cNvPr id="3" name="图片 2">
            <a:extLst>
              <a:ext uri="{FF2B5EF4-FFF2-40B4-BE49-F238E27FC236}">
                <a16:creationId xmlns:a16="http://schemas.microsoft.com/office/drawing/2014/main" id="{281D738F-A825-2F9F-E2AD-95E511DA5453}"/>
              </a:ext>
            </a:extLst>
          </p:cNvPr>
          <p:cNvPicPr>
            <a:picLocks noChangeAspect="1"/>
          </p:cNvPicPr>
          <p:nvPr/>
        </p:nvPicPr>
        <p:blipFill>
          <a:blip r:embed="rId3"/>
          <a:stretch>
            <a:fillRect/>
          </a:stretch>
        </p:blipFill>
        <p:spPr>
          <a:xfrm>
            <a:off x="486688" y="1920854"/>
            <a:ext cx="7684717" cy="4458377"/>
          </a:xfrm>
          <a:prstGeom prst="rect">
            <a:avLst/>
          </a:prstGeom>
        </p:spPr>
      </p:pic>
      <p:pic>
        <p:nvPicPr>
          <p:cNvPr id="4" name="图片 3">
            <a:extLst>
              <a:ext uri="{FF2B5EF4-FFF2-40B4-BE49-F238E27FC236}">
                <a16:creationId xmlns:a16="http://schemas.microsoft.com/office/drawing/2014/main" id="{ADE866E5-EB59-AC6F-FAC9-191C4C7AE286}"/>
              </a:ext>
            </a:extLst>
          </p:cNvPr>
          <p:cNvPicPr>
            <a:picLocks noChangeAspect="1"/>
          </p:cNvPicPr>
          <p:nvPr/>
        </p:nvPicPr>
        <p:blipFill>
          <a:blip r:embed="rId4"/>
          <a:stretch>
            <a:fillRect/>
          </a:stretch>
        </p:blipFill>
        <p:spPr>
          <a:xfrm>
            <a:off x="8171405" y="1877894"/>
            <a:ext cx="3872731" cy="4501337"/>
          </a:xfrm>
          <a:prstGeom prst="rect">
            <a:avLst/>
          </a:prstGeom>
        </p:spPr>
      </p:pic>
    </p:spTree>
    <p:extLst>
      <p:ext uri="{BB962C8B-B14F-4D97-AF65-F5344CB8AC3E}">
        <p14:creationId xmlns:p14="http://schemas.microsoft.com/office/powerpoint/2010/main" val="448764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代码管理</a:t>
            </a:r>
          </a:p>
        </p:txBody>
      </p:sp>
      <p:graphicFrame>
        <p:nvGraphicFramePr>
          <p:cNvPr id="4" name="表格 4"/>
          <p:cNvGraphicFramePr>
            <a:graphicFrameLocks noGrp="1"/>
          </p:cNvGraphicFramePr>
          <p:nvPr/>
        </p:nvGraphicFramePr>
        <p:xfrm>
          <a:off x="1026160" y="2775444"/>
          <a:ext cx="11003280" cy="1584960"/>
        </p:xfrm>
        <a:graphic>
          <a:graphicData uri="http://schemas.openxmlformats.org/drawingml/2006/table">
            <a:tbl>
              <a:tblPr firstRow="1" bandRow="1">
                <a:tableStyleId>{2D5ABB26-0587-4C30-8999-92F81FD0307C}</a:tableStyleId>
              </a:tblPr>
              <a:tblGrid>
                <a:gridCol w="414528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370840">
                <a:tc>
                  <a:txBody>
                    <a:bodyPr/>
                    <a:lstStyle/>
                    <a:p>
                      <a:r>
                        <a:rPr lang="en-US" altLang="zh-CN" sz="2000" dirty="0">
                          <a:solidFill>
                            <a:schemeClr val="bg2">
                              <a:lumMod val="10000"/>
                              <a:lumOff val="90000"/>
                            </a:schemeClr>
                          </a:solidFill>
                          <a:latin typeface="JetBrains Mono" panose="02000009000000000000" pitchFamily="49" charset="0"/>
                          <a:ea typeface="JetBrains Mono" panose="02000009000000000000" pitchFamily="49" charset="0"/>
                          <a:cs typeface="JetBrains Mono" panose="02000009000000000000" pitchFamily="49" charset="0"/>
                        </a:rPr>
                        <a:t>Main</a:t>
                      </a:r>
                    </a:p>
                  </a:txBody>
                  <a:tcPr/>
                </a:tc>
                <a:tc>
                  <a:txBody>
                    <a:bodyPr/>
                    <a:lstStyle/>
                    <a:p>
                      <a:r>
                        <a:rPr lang="zh-CN" altLang="en-US" sz="2000" dirty="0"/>
                        <a:t>稳定版本，能够通过所有测试样例，且性能最优</a:t>
                      </a:r>
                    </a:p>
                  </a:txBody>
                  <a:tcPr/>
                </a:tc>
                <a:extLst>
                  <a:ext uri="{0D108BD9-81ED-4DB2-BD59-A6C34878D82A}">
                    <a16:rowId xmlns:a16="http://schemas.microsoft.com/office/drawing/2014/main" val="10000"/>
                  </a:ext>
                </a:extLst>
              </a:tr>
              <a:tr h="370840">
                <a:tc>
                  <a:txBody>
                    <a:bodyPr/>
                    <a:lstStyle/>
                    <a:p>
                      <a:r>
                        <a:rPr lang="zh-CN" altLang="en-US" sz="2000" dirty="0">
                          <a:solidFill>
                            <a:schemeClr val="bg2">
                              <a:lumMod val="10000"/>
                              <a:lumOff val="90000"/>
                            </a:schemeClr>
                          </a:solidFill>
                          <a:latin typeface="JetBrains Mono" panose="02000009000000000000" pitchFamily="49" charset="0"/>
                          <a:ea typeface="JetBrains Mono" panose="02000009000000000000" pitchFamily="49" charset="0"/>
                          <a:cs typeface="JetBrains Mono" panose="02000009000000000000" pitchFamily="49" charset="0"/>
                        </a:rPr>
                        <a:t>人名</a:t>
                      </a:r>
                      <a:r>
                        <a:rPr lang="en-US" altLang="zh-CN" sz="2000" dirty="0">
                          <a:solidFill>
                            <a:schemeClr val="bg2">
                              <a:lumMod val="10000"/>
                              <a:lumOff val="90000"/>
                            </a:schemeClr>
                          </a:solidFill>
                          <a:latin typeface="JetBrains Mono" panose="02000009000000000000" pitchFamily="49" charset="0"/>
                          <a:ea typeface="JetBrains Mono" panose="02000009000000000000" pitchFamily="49" charset="0"/>
                          <a:cs typeface="JetBrains Mono" panose="02000009000000000000" pitchFamily="49" charset="0"/>
                        </a:rPr>
                        <a:t>+</a:t>
                      </a:r>
                      <a:r>
                        <a:rPr lang="en-US" altLang="zh-CN" sz="2000" dirty="0" err="1">
                          <a:solidFill>
                            <a:schemeClr val="bg2">
                              <a:lumMod val="10000"/>
                              <a:lumOff val="90000"/>
                            </a:schemeClr>
                          </a:solidFill>
                          <a:latin typeface="JetBrains Mono" panose="02000009000000000000" pitchFamily="49" charset="0"/>
                          <a:ea typeface="JetBrains Mono" panose="02000009000000000000" pitchFamily="49" charset="0"/>
                          <a:cs typeface="JetBrains Mono" panose="02000009000000000000" pitchFamily="49" charset="0"/>
                        </a:rPr>
                        <a:t>dev+xxx</a:t>
                      </a:r>
                      <a:endParaRPr lang="zh-CN" altLang="en-US" sz="2000" dirty="0">
                        <a:solidFill>
                          <a:schemeClr val="bg2">
                            <a:lumMod val="10000"/>
                            <a:lumOff val="90000"/>
                          </a:schemeClr>
                        </a:solidFill>
                        <a:latin typeface="JetBrains Mono" panose="02000009000000000000" pitchFamily="49" charset="0"/>
                        <a:cs typeface="JetBrains Mono" panose="02000009000000000000" pitchFamily="49" charset="0"/>
                      </a:endParaRPr>
                    </a:p>
                  </a:txBody>
                  <a:tcPr/>
                </a:tc>
                <a:tc>
                  <a:txBody>
                    <a:bodyPr/>
                    <a:lstStyle/>
                    <a:p>
                      <a:r>
                        <a:rPr lang="zh-CN" altLang="en-US" sz="2000" dirty="0"/>
                        <a:t>开发版本，开发某个功能</a:t>
                      </a:r>
                    </a:p>
                  </a:txBody>
                  <a:tcPr/>
                </a:tc>
                <a:extLst>
                  <a:ext uri="{0D108BD9-81ED-4DB2-BD59-A6C34878D82A}">
                    <a16:rowId xmlns:a16="http://schemas.microsoft.com/office/drawing/2014/main" val="10001"/>
                  </a:ext>
                </a:extLst>
              </a:tr>
              <a:tr h="0">
                <a:tc>
                  <a:txBody>
                    <a:bodyPr/>
                    <a:lstStyle/>
                    <a:p>
                      <a:r>
                        <a:rPr lang="en-US" altLang="zh-CN" sz="2000" dirty="0">
                          <a:solidFill>
                            <a:schemeClr val="bg2">
                              <a:lumMod val="10000"/>
                              <a:lumOff val="90000"/>
                            </a:schemeClr>
                          </a:solidFill>
                          <a:latin typeface="JetBrains Mono" panose="02000009000000000000" pitchFamily="49" charset="0"/>
                          <a:ea typeface="JetBrains Mono" panose="02000009000000000000" pitchFamily="49" charset="0"/>
                          <a:cs typeface="JetBrains Mono" panose="02000009000000000000" pitchFamily="49" charset="0"/>
                        </a:rPr>
                        <a:t>fix/bug-name</a:t>
                      </a:r>
                      <a:endParaRPr lang="zh-CN" altLang="en-US" sz="2000" dirty="0">
                        <a:solidFill>
                          <a:schemeClr val="bg2">
                            <a:lumMod val="10000"/>
                            <a:lumOff val="90000"/>
                          </a:schemeClr>
                        </a:solidFill>
                        <a:latin typeface="JetBrains Mono" panose="02000009000000000000" pitchFamily="49" charset="0"/>
                        <a:cs typeface="JetBrains Mono" panose="02000009000000000000" pitchFamily="49" charset="0"/>
                      </a:endParaRPr>
                    </a:p>
                  </a:txBody>
                  <a:tcPr/>
                </a:tc>
                <a:tc>
                  <a:txBody>
                    <a:bodyPr/>
                    <a:lstStyle/>
                    <a:p>
                      <a:r>
                        <a:rPr lang="zh-CN" altLang="en-US" sz="2000" dirty="0"/>
                        <a:t>修复某个</a:t>
                      </a:r>
                      <a:r>
                        <a:rPr lang="zh-CN" altLang="en-US" sz="2000" kern="1200" dirty="0">
                          <a:solidFill>
                            <a:schemeClr val="tx1"/>
                          </a:solidFill>
                          <a:latin typeface="+mn-lt"/>
                          <a:ea typeface="+mn-ea"/>
                          <a:cs typeface="+mn-cs"/>
                        </a:rPr>
                        <a:t> </a:t>
                      </a:r>
                      <a:r>
                        <a:rPr lang="en-US" altLang="zh-CN" sz="2000" dirty="0"/>
                        <a:t>bug</a:t>
                      </a:r>
                      <a:endParaRPr lang="zh-CN" altLang="en-US" sz="2000" dirty="0"/>
                    </a:p>
                  </a:txBody>
                  <a:tcPr/>
                </a:tc>
                <a:extLst>
                  <a:ext uri="{0D108BD9-81ED-4DB2-BD59-A6C34878D82A}">
                    <a16:rowId xmlns:a16="http://schemas.microsoft.com/office/drawing/2014/main" val="10003"/>
                  </a:ext>
                </a:extLst>
              </a:tr>
              <a:tr h="0">
                <a:tc>
                  <a:txBody>
                    <a:bodyPr/>
                    <a:lstStyle/>
                    <a:p>
                      <a:r>
                        <a:rPr lang="en-US" altLang="zh-CN" sz="2000" dirty="0">
                          <a:solidFill>
                            <a:schemeClr val="bg2">
                              <a:lumMod val="10000"/>
                              <a:lumOff val="90000"/>
                            </a:schemeClr>
                          </a:solidFill>
                          <a:latin typeface="JetBrains Mono" panose="02000009000000000000" pitchFamily="49" charset="0"/>
                          <a:cs typeface="JetBrains Mono" panose="02000009000000000000" pitchFamily="49" charset="0"/>
                        </a:rPr>
                        <a:t>…</a:t>
                      </a:r>
                      <a:endParaRPr lang="zh-CN" altLang="en-US" sz="2000" dirty="0">
                        <a:solidFill>
                          <a:schemeClr val="bg2">
                            <a:lumMod val="10000"/>
                            <a:lumOff val="90000"/>
                          </a:schemeClr>
                        </a:solidFill>
                        <a:latin typeface="JetBrains Mono" panose="02000009000000000000" pitchFamily="49" charset="0"/>
                        <a:cs typeface="JetBrains Mono" panose="02000009000000000000" pitchFamily="49" charset="0"/>
                      </a:endParaRPr>
                    </a:p>
                  </a:txBody>
                  <a:tcPr/>
                </a:tc>
                <a:tc>
                  <a:txBody>
                    <a:bodyPr/>
                    <a:lstStyle/>
                    <a:p>
                      <a:r>
                        <a:rPr lang="en-US" altLang="zh-CN" sz="2000" dirty="0"/>
                        <a:t>…</a:t>
                      </a:r>
                      <a:endParaRPr lang="zh-CN" altLang="en-US" sz="2000" dirty="0"/>
                    </a:p>
                  </a:txBody>
                  <a:tcPr/>
                </a:tc>
                <a:extLst>
                  <a:ext uri="{0D108BD9-81ED-4DB2-BD59-A6C34878D82A}">
                    <a16:rowId xmlns:a16="http://schemas.microsoft.com/office/drawing/2014/main" val="10004"/>
                  </a:ext>
                </a:extLst>
              </a:tr>
            </a:tbl>
          </a:graphicData>
        </a:graphic>
      </p:graphicFrame>
      <p:pic>
        <p:nvPicPr>
          <p:cNvPr id="19" name="图片 18"/>
          <p:cNvPicPr>
            <a:picLocks noChangeAspect="1"/>
          </p:cNvPicPr>
          <p:nvPr/>
        </p:nvPicPr>
        <p:blipFill rotWithShape="1">
          <a:blip r:embed="rId3"/>
          <a:srcRect l="5971" t="66168" b="7575"/>
          <a:stretch>
            <a:fillRect/>
          </a:stretch>
        </p:blipFill>
        <p:spPr>
          <a:xfrm>
            <a:off x="1026160" y="1676625"/>
            <a:ext cx="3296920" cy="424732"/>
          </a:xfrm>
          <a:prstGeom prst="rect">
            <a:avLst/>
          </a:prstGeom>
        </p:spPr>
      </p:pic>
      <p:sp>
        <p:nvSpPr>
          <p:cNvPr id="3" name="文本框 2">
            <a:extLst>
              <a:ext uri="{FF2B5EF4-FFF2-40B4-BE49-F238E27FC236}">
                <a16:creationId xmlns:a16="http://schemas.microsoft.com/office/drawing/2014/main" id="{9A328BE2-A0B5-B4C7-94F5-A6B69D8EEB2C}"/>
              </a:ext>
            </a:extLst>
          </p:cNvPr>
          <p:cNvSpPr txBox="1"/>
          <p:nvPr/>
        </p:nvSpPr>
        <p:spPr>
          <a:xfrm>
            <a:off x="1300346" y="5034491"/>
            <a:ext cx="8924307" cy="738664"/>
          </a:xfrm>
          <a:prstGeom prst="rect">
            <a:avLst/>
          </a:prstGeom>
          <a:noFill/>
        </p:spPr>
        <p:txBody>
          <a:bodyPr wrap="square" rtlCol="0">
            <a:spAutoFit/>
          </a:bodyPr>
          <a:lstStyle/>
          <a:p>
            <a:r>
              <a:rPr lang="zh-CN" altLang="en-US" sz="2400" dirty="0">
                <a:solidFill>
                  <a:srgbClr val="D3FDFC"/>
                </a:solidFill>
                <a:uFillTx/>
                <a:latin typeface="+mn-ea"/>
                <a:ea typeface="微软雅黑" panose="020B0503020204020204" charset="-122"/>
                <a:cs typeface="Arial" panose="020B0604020202020204" pitchFamily="34" charset="0"/>
                <a:sym typeface="+mn-ea"/>
              </a:rPr>
              <a:t>及时将开发分支合并到</a:t>
            </a:r>
            <a:r>
              <a:rPr lang="en-US" altLang="zh-CN" sz="2400" dirty="0">
                <a:solidFill>
                  <a:srgbClr val="D3FDFC"/>
                </a:solidFill>
                <a:uFillTx/>
                <a:latin typeface="+mn-ea"/>
                <a:ea typeface="微软雅黑" panose="020B0503020204020204" charset="-122"/>
                <a:cs typeface="Arial" panose="020B0604020202020204" pitchFamily="34" charset="0"/>
                <a:sym typeface="+mn-ea"/>
              </a:rPr>
              <a:t>main</a:t>
            </a:r>
            <a:r>
              <a:rPr lang="zh-CN" altLang="en-US" sz="2400" dirty="0">
                <a:solidFill>
                  <a:srgbClr val="D3FDFC"/>
                </a:solidFill>
                <a:uFillTx/>
                <a:latin typeface="+mn-ea"/>
                <a:ea typeface="微软雅黑" panose="020B0503020204020204" charset="-122"/>
                <a:cs typeface="Arial" panose="020B0604020202020204" pitchFamily="34" charset="0"/>
                <a:sym typeface="+mn-ea"/>
              </a:rPr>
              <a:t>分支，保证正确性和性能的高度统一！</a:t>
            </a:r>
            <a:endParaRPr lang="zh-CN" altLang="en-US" sz="2400" dirty="0">
              <a:solidFill>
                <a:schemeClr val="accent2">
                  <a:lumMod val="20000"/>
                  <a:lumOff val="80000"/>
                </a:schemeClr>
              </a:solidFill>
              <a:uFillTx/>
              <a:latin typeface="Times New Roman" panose="02020603050405020304" charset="0"/>
              <a:ea typeface="微软雅黑" panose="020B0503020204020204" charset="-122"/>
              <a:cs typeface="Arial" panose="020B0604020202020204" pitchFamily="34" charset="0"/>
              <a:sym typeface="+mn-ea"/>
            </a:endParaRPr>
          </a:p>
          <a:p>
            <a:endParaRPr lang="zh-CN" altLang="en-US" dirty="0"/>
          </a:p>
        </p:txBody>
      </p:sp>
    </p:spTree>
    <p:extLst>
      <p:ext uri="{BB962C8B-B14F-4D97-AF65-F5344CB8AC3E}">
        <p14:creationId xmlns:p14="http://schemas.microsoft.com/office/powerpoint/2010/main" val="3865862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838200" y="376700"/>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3">
                    <a:lumMod val="20000"/>
                    <a:lumOff val="80000"/>
                  </a:schemeClr>
                </a:solidFill>
                <a:latin typeface="思源黑体 CN" panose="020B0500000000000000" pitchFamily="34" charset="-122"/>
                <a:ea typeface="思源黑体 CN" panose="020B0500000000000000" pitchFamily="34" charset="-122"/>
              </a:rPr>
              <a:t>自动测试</a:t>
            </a:r>
          </a:p>
        </p:txBody>
      </p:sp>
      <p:grpSp>
        <p:nvGrpSpPr>
          <p:cNvPr id="29" name="组合 28"/>
          <p:cNvGrpSpPr/>
          <p:nvPr/>
        </p:nvGrpSpPr>
        <p:grpSpPr>
          <a:xfrm>
            <a:off x="1247650" y="1534160"/>
            <a:ext cx="1678235" cy="2246990"/>
            <a:chOff x="1247650" y="1534160"/>
            <a:chExt cx="1678235" cy="2246990"/>
          </a:xfrm>
        </p:grpSpPr>
        <p:pic>
          <p:nvPicPr>
            <p:cNvPr id="23" name="图形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8901" y="1534160"/>
              <a:ext cx="1555732" cy="1555732"/>
            </a:xfrm>
            <a:prstGeom prst="rect">
              <a:avLst/>
            </a:prstGeom>
          </p:spPr>
        </p:pic>
        <p:sp>
          <p:nvSpPr>
            <p:cNvPr id="24" name="文本框 23"/>
            <p:cNvSpPr txBox="1"/>
            <p:nvPr/>
          </p:nvSpPr>
          <p:spPr>
            <a:xfrm>
              <a:off x="1247650" y="3215033"/>
              <a:ext cx="1678235" cy="566117"/>
            </a:xfrm>
            <a:prstGeom prst="rect">
              <a:avLst/>
            </a:prstGeom>
            <a:noFill/>
          </p:spPr>
          <p:txBody>
            <a:bodyPr wrap="square" rtlCol="0">
              <a:spAutoFit/>
            </a:bodyPr>
            <a:lstStyle/>
            <a:p>
              <a:pPr algn="ctr">
                <a:lnSpc>
                  <a:spcPct val="120000"/>
                </a:lnSpc>
                <a:spcBef>
                  <a:spcPct val="0"/>
                </a:spcBef>
              </a:pPr>
              <a:r>
                <a:rPr lang="en-US" altLang="zh-CN" sz="2800" b="1" dirty="0">
                  <a:solidFill>
                    <a:schemeClr val="accent1">
                      <a:lumMod val="40000"/>
                      <a:lumOff val="60000"/>
                    </a:schemeClr>
                  </a:solidFill>
                  <a:ea typeface="Sarasa Gothic SC" panose="020B0502030000000004" pitchFamily="34" charset="-122"/>
                </a:rPr>
                <a:t>GitLab</a:t>
              </a:r>
              <a:endParaRPr lang="zh-CN" altLang="en-US" sz="2800" b="1" dirty="0">
                <a:solidFill>
                  <a:schemeClr val="accent1">
                    <a:lumMod val="40000"/>
                    <a:lumOff val="60000"/>
                  </a:schemeClr>
                </a:solidFill>
                <a:ea typeface="Sarasa Gothic SC" panose="020B0502030000000004" pitchFamily="34" charset="-122"/>
              </a:endParaRPr>
            </a:p>
          </p:txBody>
        </p:sp>
      </p:grpSp>
      <p:grpSp>
        <p:nvGrpSpPr>
          <p:cNvPr id="30" name="组合 29"/>
          <p:cNvGrpSpPr/>
          <p:nvPr/>
        </p:nvGrpSpPr>
        <p:grpSpPr>
          <a:xfrm>
            <a:off x="4526487" y="1633603"/>
            <a:ext cx="3450231" cy="2664355"/>
            <a:chOff x="4599879" y="1733047"/>
            <a:chExt cx="3450231" cy="2664355"/>
          </a:xfrm>
        </p:grpSpPr>
        <p:pic>
          <p:nvPicPr>
            <p:cNvPr id="19" name="图形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95734" y="1733047"/>
              <a:ext cx="1858524" cy="1157959"/>
            </a:xfrm>
            <a:prstGeom prst="rect">
              <a:avLst/>
            </a:prstGeom>
          </p:spPr>
        </p:pic>
        <p:sp>
          <p:nvSpPr>
            <p:cNvPr id="25" name="文本框 24"/>
            <p:cNvSpPr txBox="1"/>
            <p:nvPr/>
          </p:nvSpPr>
          <p:spPr>
            <a:xfrm>
              <a:off x="4599879" y="3314477"/>
              <a:ext cx="3450231" cy="1082925"/>
            </a:xfrm>
            <a:prstGeom prst="rect">
              <a:avLst/>
            </a:prstGeom>
            <a:noFill/>
          </p:spPr>
          <p:txBody>
            <a:bodyPr wrap="square" rtlCol="0">
              <a:spAutoFit/>
            </a:bodyPr>
            <a:lstStyle/>
            <a:p>
              <a:pPr algn="ctr">
                <a:lnSpc>
                  <a:spcPct val="120000"/>
                </a:lnSpc>
                <a:spcBef>
                  <a:spcPct val="0"/>
                </a:spcBef>
              </a:pPr>
              <a:r>
                <a:rPr lang="en-US" altLang="zh-CN" sz="2800" b="1" dirty="0">
                  <a:solidFill>
                    <a:schemeClr val="accent4">
                      <a:lumMod val="40000"/>
                      <a:lumOff val="60000"/>
                    </a:schemeClr>
                  </a:solidFill>
                  <a:latin typeface="+mn-ea"/>
                  <a:ea typeface="Sarasa Gothic SC" panose="020B0502030000000004" pitchFamily="34" charset="-122"/>
                </a:rPr>
                <a:t>Linux pc </a:t>
              </a:r>
              <a:r>
                <a:rPr lang="zh-CN" altLang="en-US" sz="2800" b="1" dirty="0">
                  <a:solidFill>
                    <a:schemeClr val="accent4">
                      <a:lumMod val="40000"/>
                      <a:lumOff val="60000"/>
                    </a:schemeClr>
                  </a:solidFill>
                  <a:latin typeface="+mn-ea"/>
                  <a:ea typeface="Sarasa Gothic SC" panose="020B0502030000000004" pitchFamily="34" charset="-122"/>
                </a:rPr>
                <a:t>改装</a:t>
              </a:r>
              <a:r>
                <a:rPr lang="zh-CN" altLang="en-US" sz="2800" b="1" dirty="0">
                  <a:solidFill>
                    <a:schemeClr val="accent4">
                      <a:lumMod val="40000"/>
                      <a:lumOff val="60000"/>
                    </a:schemeClr>
                  </a:solidFill>
                  <a:ea typeface="Sarasa Gothic SC" panose="020B0502030000000004" pitchFamily="34" charset="-122"/>
                </a:rPr>
                <a:t> </a:t>
              </a:r>
              <a:endParaRPr lang="en-US" altLang="zh-CN" sz="2800" b="1" dirty="0">
                <a:solidFill>
                  <a:schemeClr val="accent4">
                    <a:lumMod val="40000"/>
                    <a:lumOff val="60000"/>
                  </a:schemeClr>
                </a:solidFill>
                <a:ea typeface="Sarasa Gothic SC" panose="020B0502030000000004" pitchFamily="34" charset="-122"/>
              </a:endParaRPr>
            </a:p>
            <a:p>
              <a:pPr algn="ctr">
                <a:lnSpc>
                  <a:spcPct val="120000"/>
                </a:lnSpc>
                <a:spcBef>
                  <a:spcPct val="0"/>
                </a:spcBef>
              </a:pPr>
              <a:r>
                <a:rPr lang="en-US" altLang="zh-CN" sz="2800" b="1" dirty="0">
                  <a:solidFill>
                    <a:schemeClr val="accent4">
                      <a:lumMod val="40000"/>
                      <a:lumOff val="60000"/>
                    </a:schemeClr>
                  </a:solidFill>
                  <a:ea typeface="Sarasa Gothic SC" panose="020B0502030000000004" pitchFamily="34" charset="-122"/>
                </a:rPr>
                <a:t>X86 </a:t>
              </a:r>
              <a:r>
                <a:rPr lang="zh-CN" altLang="en-US" sz="2800" b="1" dirty="0">
                  <a:solidFill>
                    <a:schemeClr val="accent4">
                      <a:lumMod val="40000"/>
                      <a:lumOff val="60000"/>
                    </a:schemeClr>
                  </a:solidFill>
                  <a:latin typeface="+mn-ea"/>
                </a:rPr>
                <a:t>服务器</a:t>
              </a:r>
            </a:p>
          </p:txBody>
        </p:sp>
      </p:grpSp>
      <p:sp>
        <p:nvSpPr>
          <p:cNvPr id="26" name="文本框 25"/>
          <p:cNvSpPr txBox="1"/>
          <p:nvPr/>
        </p:nvSpPr>
        <p:spPr>
          <a:xfrm>
            <a:off x="9281774" y="3252858"/>
            <a:ext cx="2389194" cy="1082925"/>
          </a:xfrm>
          <a:prstGeom prst="rect">
            <a:avLst/>
          </a:prstGeom>
          <a:noFill/>
        </p:spPr>
        <p:txBody>
          <a:bodyPr wrap="square" rtlCol="0">
            <a:spAutoFit/>
          </a:bodyPr>
          <a:lstStyle/>
          <a:p>
            <a:pPr algn="ctr">
              <a:lnSpc>
                <a:spcPct val="120000"/>
              </a:lnSpc>
              <a:spcBef>
                <a:spcPct val="0"/>
              </a:spcBef>
            </a:pPr>
            <a:r>
              <a:rPr lang="en-US" altLang="zh-CN" sz="2800" b="1" dirty="0">
                <a:solidFill>
                  <a:schemeClr val="bg2">
                    <a:lumMod val="25000"/>
                    <a:lumOff val="75000"/>
                  </a:schemeClr>
                </a:solidFill>
                <a:latin typeface="+mn-ea"/>
              </a:rPr>
              <a:t>StarFive2</a:t>
            </a:r>
          </a:p>
          <a:p>
            <a:pPr algn="ctr">
              <a:lnSpc>
                <a:spcPct val="120000"/>
              </a:lnSpc>
              <a:spcBef>
                <a:spcPct val="0"/>
              </a:spcBef>
            </a:pPr>
            <a:r>
              <a:rPr lang="en-US" altLang="zh-CN" sz="2800" b="1" dirty="0" err="1">
                <a:solidFill>
                  <a:schemeClr val="bg2">
                    <a:lumMod val="25000"/>
                    <a:lumOff val="75000"/>
                  </a:schemeClr>
                </a:solidFill>
                <a:latin typeface="+mn-ea"/>
              </a:rPr>
              <a:t>riscv</a:t>
            </a:r>
            <a:r>
              <a:rPr lang="zh-CN" altLang="en-US" sz="2800" b="1" dirty="0">
                <a:solidFill>
                  <a:schemeClr val="bg2">
                    <a:lumMod val="25000"/>
                    <a:lumOff val="75000"/>
                  </a:schemeClr>
                </a:solidFill>
                <a:latin typeface="+mn-ea"/>
              </a:rPr>
              <a:t>开发板</a:t>
            </a:r>
          </a:p>
        </p:txBody>
      </p:sp>
      <p:sp>
        <p:nvSpPr>
          <p:cNvPr id="28" name="箭头: V 形 27"/>
          <p:cNvSpPr/>
          <p:nvPr/>
        </p:nvSpPr>
        <p:spPr>
          <a:xfrm>
            <a:off x="3335334" y="1991164"/>
            <a:ext cx="1148872" cy="508000"/>
          </a:xfrm>
          <a:prstGeom prst="chevron">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33" name="箭头: V 形 32"/>
          <p:cNvSpPr/>
          <p:nvPr/>
        </p:nvSpPr>
        <p:spPr>
          <a:xfrm>
            <a:off x="7731061" y="1991164"/>
            <a:ext cx="1148872" cy="508000"/>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6" name="文本框 35"/>
          <p:cNvSpPr txBox="1"/>
          <p:nvPr/>
        </p:nvSpPr>
        <p:spPr>
          <a:xfrm>
            <a:off x="752084" y="4923826"/>
            <a:ext cx="2547896" cy="430567"/>
          </a:xfrm>
          <a:prstGeom prst="rect">
            <a:avLst/>
          </a:prstGeom>
          <a:noFill/>
        </p:spPr>
        <p:txBody>
          <a:bodyPr wrap="square" rtlCol="0">
            <a:spAutoFit/>
          </a:bodyPr>
          <a:lstStyle/>
          <a:p>
            <a:pPr algn="ctr">
              <a:lnSpc>
                <a:spcPct val="120000"/>
              </a:lnSpc>
              <a:spcBef>
                <a:spcPct val="0"/>
              </a:spcBef>
            </a:pPr>
            <a:r>
              <a:rPr lang="zh-CN" altLang="en-US" sz="2000" dirty="0">
                <a:solidFill>
                  <a:schemeClr val="accent1">
                    <a:lumMod val="60000"/>
                    <a:lumOff val="40000"/>
                  </a:schemeClr>
                </a:solidFill>
                <a:latin typeface="+mn-ea"/>
              </a:rPr>
              <a:t>代码管理</a:t>
            </a:r>
            <a:endParaRPr lang="en-US" altLang="zh-CN" sz="2000" dirty="0">
              <a:solidFill>
                <a:schemeClr val="accent1">
                  <a:lumMod val="60000"/>
                  <a:lumOff val="40000"/>
                </a:schemeClr>
              </a:solidFill>
              <a:latin typeface="+mn-ea"/>
            </a:endParaRPr>
          </a:p>
        </p:txBody>
      </p:sp>
      <p:sp>
        <p:nvSpPr>
          <p:cNvPr id="37" name="文本框 36"/>
          <p:cNvSpPr txBox="1"/>
          <p:nvPr/>
        </p:nvSpPr>
        <p:spPr>
          <a:xfrm>
            <a:off x="3063446" y="4923826"/>
            <a:ext cx="6376311" cy="1543628"/>
          </a:xfrm>
          <a:prstGeom prst="rect">
            <a:avLst/>
          </a:prstGeom>
          <a:noFill/>
        </p:spPr>
        <p:txBody>
          <a:bodyPr wrap="square" rtlCol="0">
            <a:spAutoFit/>
          </a:bodyPr>
          <a:lstStyle>
            <a:defPPr>
              <a:defRPr lang="zh-CN"/>
            </a:defPPr>
            <a:lvl1pPr algn="ctr">
              <a:lnSpc>
                <a:spcPct val="120000"/>
              </a:lnSpc>
              <a:spcBef>
                <a:spcPct val="0"/>
              </a:spcBef>
              <a:defRPr sz="2000">
                <a:solidFill>
                  <a:schemeClr val="accent1">
                    <a:lumMod val="60000"/>
                    <a:lumOff val="40000"/>
                  </a:schemeClr>
                </a:solidFill>
                <a:ea typeface="Sarasa Gothic SC" panose="020B0502030000000004" pitchFamily="34" charset="-122"/>
              </a:defRPr>
            </a:lvl1pPr>
          </a:lstStyle>
          <a:p>
            <a:r>
              <a:rPr lang="zh-CN" altLang="en-US" dirty="0">
                <a:solidFill>
                  <a:schemeClr val="accent4">
                    <a:lumMod val="60000"/>
                    <a:lumOff val="40000"/>
                  </a:schemeClr>
                </a:solidFill>
                <a:latin typeface="+mn-ea"/>
                <a:ea typeface="+mn-ea"/>
              </a:rPr>
              <a:t>存储所有样例，</a:t>
            </a:r>
            <a:endParaRPr lang="en-US" altLang="zh-CN" dirty="0">
              <a:solidFill>
                <a:schemeClr val="accent4">
                  <a:lumMod val="60000"/>
                  <a:lumOff val="40000"/>
                </a:schemeClr>
              </a:solidFill>
              <a:latin typeface="+mn-ea"/>
              <a:ea typeface="+mn-ea"/>
            </a:endParaRPr>
          </a:p>
          <a:p>
            <a:r>
              <a:rPr lang="zh-CN" altLang="en-US" dirty="0">
                <a:solidFill>
                  <a:schemeClr val="accent4">
                    <a:lumMod val="60000"/>
                    <a:lumOff val="40000"/>
                  </a:schemeClr>
                </a:solidFill>
                <a:latin typeface="+mn-ea"/>
                <a:ea typeface="+mn-ea"/>
              </a:rPr>
              <a:t>编译</a:t>
            </a:r>
            <a:r>
              <a:rPr lang="en-US" altLang="zh-CN" dirty="0">
                <a:solidFill>
                  <a:schemeClr val="accent4">
                    <a:lumMod val="60000"/>
                    <a:lumOff val="40000"/>
                  </a:schemeClr>
                </a:solidFill>
                <a:latin typeface="+mn-ea"/>
                <a:ea typeface="+mn-ea"/>
              </a:rPr>
              <a:t>Java</a:t>
            </a:r>
            <a:r>
              <a:rPr lang="zh-CN" altLang="en-US" dirty="0">
                <a:solidFill>
                  <a:schemeClr val="accent4">
                    <a:lumMod val="60000"/>
                    <a:lumOff val="40000"/>
                  </a:schemeClr>
                </a:solidFill>
                <a:latin typeface="+mn-ea"/>
                <a:ea typeface="+mn-ea"/>
              </a:rPr>
              <a:t>及测试样例</a:t>
            </a:r>
            <a:endParaRPr lang="en-US" altLang="zh-CN" dirty="0">
              <a:solidFill>
                <a:schemeClr val="accent4">
                  <a:lumMod val="60000"/>
                  <a:lumOff val="40000"/>
                </a:schemeClr>
              </a:solidFill>
              <a:latin typeface="+mn-ea"/>
              <a:ea typeface="+mn-ea"/>
            </a:endParaRPr>
          </a:p>
          <a:p>
            <a:r>
              <a:rPr lang="zh-CN" altLang="en-US" dirty="0">
                <a:solidFill>
                  <a:schemeClr val="accent4">
                    <a:lumMod val="60000"/>
                    <a:lumOff val="40000"/>
                  </a:schemeClr>
                </a:solidFill>
                <a:latin typeface="+mn-ea"/>
                <a:ea typeface="+mn-ea"/>
              </a:rPr>
              <a:t>发送编译结果到开发板</a:t>
            </a:r>
            <a:endParaRPr lang="en-US" altLang="zh-CN" dirty="0">
              <a:solidFill>
                <a:schemeClr val="accent4">
                  <a:lumMod val="60000"/>
                  <a:lumOff val="40000"/>
                </a:schemeClr>
              </a:solidFill>
              <a:latin typeface="+mn-ea"/>
              <a:ea typeface="+mn-ea"/>
            </a:endParaRPr>
          </a:p>
          <a:p>
            <a:r>
              <a:rPr lang="zh-CN" altLang="en-US" dirty="0">
                <a:solidFill>
                  <a:schemeClr val="accent4">
                    <a:lumMod val="60000"/>
                    <a:lumOff val="40000"/>
                  </a:schemeClr>
                </a:solidFill>
                <a:latin typeface="+mn-ea"/>
                <a:ea typeface="+mn-ea"/>
              </a:rPr>
              <a:t>反馈结果至</a:t>
            </a:r>
            <a:r>
              <a:rPr lang="zh-CN" altLang="en-US" dirty="0">
                <a:solidFill>
                  <a:schemeClr val="accent4">
                    <a:lumMod val="60000"/>
                    <a:lumOff val="40000"/>
                  </a:schemeClr>
                </a:solidFill>
              </a:rPr>
              <a:t> 服务器</a:t>
            </a:r>
            <a:endParaRPr lang="en-US" altLang="zh-CN" dirty="0">
              <a:solidFill>
                <a:schemeClr val="accent4">
                  <a:lumMod val="60000"/>
                  <a:lumOff val="40000"/>
                </a:schemeClr>
              </a:solidFill>
            </a:endParaRPr>
          </a:p>
        </p:txBody>
      </p:sp>
      <p:sp>
        <p:nvSpPr>
          <p:cNvPr id="38" name="文本框 37"/>
          <p:cNvSpPr txBox="1"/>
          <p:nvPr/>
        </p:nvSpPr>
        <p:spPr>
          <a:xfrm>
            <a:off x="8694106" y="4923698"/>
            <a:ext cx="3450231" cy="1169359"/>
          </a:xfrm>
          <a:prstGeom prst="rect">
            <a:avLst/>
          </a:prstGeom>
          <a:noFill/>
        </p:spPr>
        <p:txBody>
          <a:bodyPr wrap="square" rtlCol="0">
            <a:spAutoFit/>
          </a:bodyPr>
          <a:lstStyle>
            <a:defPPr>
              <a:defRPr lang="zh-CN"/>
            </a:defPPr>
            <a:lvl1pPr algn="ctr">
              <a:lnSpc>
                <a:spcPct val="120000"/>
              </a:lnSpc>
              <a:spcBef>
                <a:spcPct val="0"/>
              </a:spcBef>
              <a:defRPr sz="2000">
                <a:solidFill>
                  <a:schemeClr val="accent1">
                    <a:lumMod val="60000"/>
                    <a:lumOff val="40000"/>
                  </a:schemeClr>
                </a:solidFill>
                <a:ea typeface="Sarasa Gothic SC" panose="020B0502030000000004" pitchFamily="34" charset="-122"/>
              </a:defRPr>
            </a:lvl1pPr>
          </a:lstStyle>
          <a:p>
            <a:r>
              <a:rPr lang="zh-CN" altLang="en-US" dirty="0">
                <a:solidFill>
                  <a:schemeClr val="bg2">
                    <a:lumMod val="50000"/>
                    <a:lumOff val="50000"/>
                  </a:schemeClr>
                </a:solidFill>
                <a:latin typeface="+mn-ea"/>
                <a:ea typeface="+mn-ea"/>
              </a:rPr>
              <a:t>放置测试数据</a:t>
            </a:r>
            <a:endParaRPr lang="en-US" altLang="zh-CN" dirty="0">
              <a:solidFill>
                <a:schemeClr val="bg2">
                  <a:lumMod val="50000"/>
                  <a:lumOff val="50000"/>
                </a:schemeClr>
              </a:solidFill>
              <a:latin typeface="+mn-ea"/>
              <a:ea typeface="+mn-ea"/>
            </a:endParaRPr>
          </a:p>
          <a:p>
            <a:r>
              <a:rPr lang="zh-CN" altLang="en-US" dirty="0">
                <a:solidFill>
                  <a:schemeClr val="bg2">
                    <a:lumMod val="50000"/>
                    <a:lumOff val="50000"/>
                  </a:schemeClr>
                </a:solidFill>
                <a:latin typeface="+mn-ea"/>
                <a:ea typeface="+mn-ea"/>
              </a:rPr>
              <a:t>接收编译出的汇编文件</a:t>
            </a:r>
            <a:endParaRPr lang="en-US" altLang="zh-CN" dirty="0">
              <a:solidFill>
                <a:schemeClr val="bg2">
                  <a:lumMod val="50000"/>
                  <a:lumOff val="50000"/>
                </a:schemeClr>
              </a:solidFill>
              <a:latin typeface="+mn-ea"/>
              <a:ea typeface="+mn-ea"/>
            </a:endParaRPr>
          </a:p>
          <a:p>
            <a:r>
              <a:rPr lang="zh-CN" altLang="en-US" dirty="0">
                <a:solidFill>
                  <a:schemeClr val="bg2">
                    <a:lumMod val="50000"/>
                    <a:lumOff val="50000"/>
                  </a:schemeClr>
                </a:solidFill>
                <a:latin typeface="+mn-ea"/>
                <a:ea typeface="+mn-ea"/>
              </a:rPr>
              <a:t>运行并反馈结果至服务器</a:t>
            </a:r>
            <a:endParaRPr lang="en-US" altLang="zh-CN" dirty="0">
              <a:solidFill>
                <a:schemeClr val="bg2">
                  <a:lumMod val="50000"/>
                  <a:lumOff val="50000"/>
                </a:schemeClr>
              </a:solidFill>
              <a:latin typeface="+mn-ea"/>
              <a:ea typeface="+mn-ea"/>
            </a:endParaRPr>
          </a:p>
        </p:txBody>
      </p:sp>
      <p:pic>
        <p:nvPicPr>
          <p:cNvPr id="1026" name="Picture 2" descr="职位详情">
            <a:extLst>
              <a:ext uri="{FF2B5EF4-FFF2-40B4-BE49-F238E27FC236}">
                <a16:creationId xmlns:a16="http://schemas.microsoft.com/office/drawing/2014/main" id="{44C940A3-D6ED-274A-696C-0A15C70C12B8}"/>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95093" y="1494429"/>
            <a:ext cx="2675875" cy="150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5098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595fd6c-e8c0-40aa-9ddc-7a99cc1c11da"/>
  <p:tag name="COMMONDATA" val="eyJoZGlkIjoiYjgzN2YwNDFjZjJhYzMwNDdmZmZiY2ZlY2Q5MWYzMjkifQ=="/>
</p:tagLst>
</file>

<file path=ppt/theme/theme1.xml><?xml version="1.0" encoding="utf-8"?>
<a:theme xmlns:a="http://schemas.openxmlformats.org/drawingml/2006/main" name="ayame">
  <a:themeElements>
    <a:clrScheme name="ayame">
      <a:dk1>
        <a:sysClr val="windowText" lastClr="000000"/>
      </a:dk1>
      <a:lt1>
        <a:sysClr val="window" lastClr="FFFFFF"/>
      </a:lt1>
      <a:dk2>
        <a:srgbClr val="3F194B"/>
      </a:dk2>
      <a:lt2>
        <a:srgbClr val="E7E6E6"/>
      </a:lt2>
      <a:accent1>
        <a:srgbClr val="6476F8"/>
      </a:accent1>
      <a:accent2>
        <a:srgbClr val="FB69C3"/>
      </a:accent2>
      <a:accent3>
        <a:srgbClr val="FC7087"/>
      </a:accent3>
      <a:accent4>
        <a:srgbClr val="FF6D6D"/>
      </a:accent4>
      <a:accent5>
        <a:srgbClr val="FEA95C"/>
      </a:accent5>
      <a:accent6>
        <a:srgbClr val="FFE029"/>
      </a:accent6>
      <a:hlink>
        <a:srgbClr val="C0A9D7"/>
      </a:hlink>
      <a:folHlink>
        <a:srgbClr val="B09ECA"/>
      </a:folHlink>
    </a:clrScheme>
    <a:fontScheme name="Inter">
      <a:majorFont>
        <a:latin typeface="Inter V"/>
        <a:ea typeface="思源黑体 CN"/>
        <a:cs typeface=""/>
      </a:majorFont>
      <a:minorFont>
        <a:latin typeface="Inter V"/>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ayame</Template>
  <TotalTime>906</TotalTime>
  <Words>3202</Words>
  <Application>Microsoft Macintosh PowerPoint</Application>
  <PresentationFormat>宽屏</PresentationFormat>
  <Paragraphs>306</Paragraphs>
  <Slides>34</Slides>
  <Notes>23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等线</vt:lpstr>
      <vt:lpstr>Zpix</vt:lpstr>
      <vt:lpstr>Sarasa Gothic SC</vt:lpstr>
      <vt:lpstr>Consolas</vt:lpstr>
      <vt:lpstr>JetBrains Mono</vt:lpstr>
      <vt:lpstr>Wingdings</vt:lpstr>
      <vt:lpstr>思源黑体 CN</vt:lpstr>
      <vt:lpstr>Times New Roman Bold</vt:lpstr>
      <vt:lpstr>丁卯点阵体 7px</vt:lpstr>
      <vt:lpstr>Times New Roman</vt:lpstr>
      <vt:lpstr>Inter V</vt:lpstr>
      <vt:lpstr>Arial</vt:lpstr>
      <vt:lpstr>Palatino Linotype</vt:lpstr>
      <vt:lpstr>思源黑体</vt:lpstr>
      <vt:lpstr>Microsoft YaHei</vt:lpstr>
      <vt:lpstr>ayame</vt:lpstr>
      <vt:lpstr>PowerPoint 演示文稿</vt:lpstr>
      <vt:lpstr>目录</vt:lpstr>
      <vt:lpstr>团队合作</vt:lpstr>
      <vt:lpstr>PowerPoint 演示文稿</vt:lpstr>
      <vt:lpstr>PowerPoint 演示文稿</vt:lpstr>
      <vt:lpstr>PowerPoint 演示文稿</vt:lpstr>
      <vt:lpstr>PowerPoint 演示文稿</vt:lpstr>
      <vt:lpstr>PowerPoint 演示文稿</vt:lpstr>
      <vt:lpstr>PowerPoint 演示文稿</vt:lpstr>
      <vt:lpstr>整体架构</vt:lpstr>
      <vt:lpstr>PowerPoint 演示文稿</vt:lpstr>
      <vt:lpstr>PowerPoint 演示文稿</vt:lpstr>
      <vt:lpstr>PowerPoint 演示文稿</vt:lpstr>
      <vt:lpstr>前端构建</vt:lpstr>
      <vt:lpstr>PowerPoint 演示文稿</vt:lpstr>
      <vt:lpstr>PowerPoint 演示文稿</vt:lpstr>
      <vt:lpstr>PowerPoint 演示文稿</vt:lpstr>
      <vt:lpstr>PowerPoint 演示文稿</vt:lpstr>
      <vt:lpstr>中端优化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后端优化</vt:lpstr>
      <vt:lpstr>PowerPoint 演示文稿</vt:lpstr>
      <vt:lpstr>PowerPoint 演示文稿</vt:lpstr>
      <vt:lpstr>PowerPoint 演示文稿</vt:lpstr>
      <vt:lpstr>参考资料</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家焱</dc:creator>
  <cp:lastModifiedBy>辛晨 杨</cp:lastModifiedBy>
  <cp:revision>512</cp:revision>
  <dcterms:created xsi:type="dcterms:W3CDTF">2021-08-23T08:54:00Z</dcterms:created>
  <dcterms:modified xsi:type="dcterms:W3CDTF">2025-05-24T02:51:05Z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206E4380DBB34F05A8C4002CC0746790</vt:lpwstr>
  </property>
</Properties>
</file>